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tags/tag24.xml" ContentType="application/vnd.openxmlformats-officedocument.presentationml.tags+xml"/>
  <Default Extension="xml" ContentType="application/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tags/tag4.xml" ContentType="application/vnd.openxmlformats-officedocument.presentationml.tags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tags/tag23.xml" ContentType="application/vnd.openxmlformats-officedocument.presentationml.tags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tags/tag15.xml" ContentType="application/vnd.openxmlformats-officedocument.presentationml.tags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tags/tag3.xml" ContentType="application/vnd.openxmlformats-officedocument.presentationml.tag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tags/tag29.xml" ContentType="application/vnd.openxmlformats-officedocument.presentationml.tags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presProps.xml" ContentType="application/vnd.openxmlformats-officedocument.presentationml.presProps+xml"/>
  <Override PartName="/ppt/tags/tag14.xml" ContentType="application/vnd.openxmlformats-officedocument.presentationml.tags+xml"/>
  <Override PartName="/ppt/slides/slide26.xml" ContentType="application/vnd.openxmlformats-officedocument.presentationml.slide+xml"/>
  <Override PartName="/ppt/tags/tag9.xml" ContentType="application/vnd.openxmlformats-officedocument.presentationml.tags+xml"/>
  <Override PartName="/ppt/tags/tag2.xml" ContentType="application/vnd.openxmlformats-officedocument.presentationml.tags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tags/tag28.xml" ContentType="application/vnd.openxmlformats-officedocument.presentationml.tags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tags/tag13.xml" ContentType="application/vnd.openxmlformats-officedocument.presentationml.tags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tags/tag8.xml" ContentType="application/vnd.openxmlformats-officedocument.presentationml.tags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tags/tag27.xml" ContentType="application/vnd.openxmlformats-officedocument.presentationml.tags+xml"/>
  <Override PartName="/ppt/slides/slide10.xml" ContentType="application/vnd.openxmlformats-officedocument.presentationml.slide+xml"/>
  <Override PartName="/ppt/tags/tag20.xml" ContentType="application/vnd.openxmlformats-officedocument.presentationml.tags+xml"/>
  <Override PartName="/docProps/app.xml" ContentType="application/vnd.openxmlformats-officedocument.extended-properties+xml"/>
  <Override PartName="/ppt/tags/tag19.xml" ContentType="application/vnd.openxmlformats-officedocument.presentationml.tags+xml"/>
  <Override PartName="/ppt/tags/tag12.xml" ContentType="application/vnd.openxmlformats-officedocument.presentationml.tags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tags/tag7.xml" ContentType="application/vnd.openxmlformats-officedocument.presentationml.tags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tags/tag26.xml" ContentType="application/vnd.openxmlformats-officedocument.presentationml.tags+xml"/>
  <Default Extension="jpeg" ContentType="image/jpeg"/>
  <Override PartName="/ppt/viewProps.xml" ContentType="application/vnd.openxmlformats-officedocument.presentationml.viewProps+xml"/>
  <Override PartName="/ppt/tags/tag18.xml" ContentType="application/vnd.openxmlformats-officedocument.presentationml.tags+xml"/>
  <Override PartName="/ppt/tags/tag11.xml" ContentType="application/vnd.openxmlformats-officedocument.presentationml.tags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tags/tag6.xml" ContentType="application/vnd.openxmlformats-officedocument.presentationml.tags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15.xml" ContentType="application/vnd.openxmlformats-officedocument.presentationml.slide+xml"/>
  <Override PartName="/ppt/tags/tag25.xml" ContentType="application/vnd.openxmlformats-officedocument.presentationml.tags+xml"/>
  <Override PartName="/ppt/tags/tag17.xml" ContentType="application/vnd.openxmlformats-officedocument.presentationml.tags+xml"/>
  <Override PartName="/ppt/slides/slide29.xml" ContentType="application/vnd.openxmlformats-officedocument.presentationml.slide+xml"/>
  <Override PartName="/ppt/tags/tag10.xml" ContentType="application/vnd.openxmlformats-officedocument.presentationml.tags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tags/tag5.xml" ContentType="application/vnd.openxmlformats-officedocument.presentationml.tags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3A88BC0-0315-054D-81D3-DFB905BBEAB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5A9D1-1F59-984D-B0FC-8D22DA17E1F7}" type="datetimeFigureOut">
              <a:rPr lang="en-US" smtClean="0"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4F2F3-42F7-B74E-A95B-458B41B7E47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cgi-bin/foxweb.exe/makezoom@/em/makezoom?picture=%5Cwebsites%5Cemedicine%5Cradio%5Cimages%5CLarge%5C822182217943Capadanno_CT_1.jpg&amp;template=izoom2" TargetMode="External"/><Relationship Id="rId4" Type="http://schemas.openxmlformats.org/officeDocument/2006/relationships/image" Target="../media/image8.jpe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19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ags" Target="../tags/tag20.xml"/><Relationship Id="rId2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21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ags" Target="../tags/tag22.x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ags" Target="../tags/tag23.x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tags" Target="../tags/tag24.x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ags" Target="../tags/tag25.xml"/><Relationship Id="rId2" Type="http://schemas.openxmlformats.org/officeDocument/2006/relationships/slideLayout" Target="../slideLayouts/slideLayout6.xml"/><Relationship Id="rId3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26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cgi-bin/foxweb.exe/makezoom@/em/makezoom?picture=%5Cwebsites%5Cemedicine%5Cradio%5Cimages%5CLarge%5C10571057early-mid.jpg&amp;template=izoom2" TargetMode="External"/><Relationship Id="rId4" Type="http://schemas.openxmlformats.org/officeDocument/2006/relationships/image" Target="../media/image10.jpeg"/><Relationship Id="rId1" Type="http://schemas.openxmlformats.org/officeDocument/2006/relationships/tags" Target="../tags/tag27.xml"/><Relationship Id="rId2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28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29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ags" Target="../tags/tag30.xml"/><Relationship Id="rId2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3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Some More Cases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Tom </a:t>
            </a:r>
            <a:r>
              <a:rPr lang="en-US" dirty="0" err="1" smtClean="0"/>
              <a:t>Fardon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CURB-65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Confusion</a:t>
            </a:r>
          </a:p>
          <a:p>
            <a:r>
              <a:rPr lang="en-GB"/>
              <a:t>Urea &gt;7</a:t>
            </a:r>
          </a:p>
          <a:p>
            <a:r>
              <a:rPr lang="en-GB"/>
              <a:t>Respiratory rate &gt;30</a:t>
            </a:r>
          </a:p>
          <a:p>
            <a:r>
              <a:rPr lang="en-GB"/>
              <a:t>Blood pressure &lt;90/60</a:t>
            </a:r>
          </a:p>
          <a:p>
            <a:r>
              <a:rPr lang="en-GB"/>
              <a:t>Age over 65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antibiotic regime would you                  her?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Oral amoxicillin</a:t>
            </a:r>
          </a:p>
          <a:p>
            <a:r>
              <a:rPr lang="en-GB"/>
              <a:t>IV cefuroxime and metranidazole</a:t>
            </a:r>
          </a:p>
          <a:p>
            <a:r>
              <a:rPr lang="en-GB"/>
              <a:t>IV augmentin and clarithromycin</a:t>
            </a:r>
          </a:p>
          <a:p>
            <a:r>
              <a:rPr lang="en-GB"/>
              <a:t>IV gentamycin and oral penicillin</a:t>
            </a:r>
          </a:p>
          <a:p>
            <a:r>
              <a:rPr lang="en-GB"/>
              <a:t>Oral amoxicillin and clarithromycin</a:t>
            </a:r>
          </a:p>
          <a:p>
            <a:r>
              <a:rPr lang="en-GB"/>
              <a:t>IV teicoplanin and ceftazadime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antibiotic regime would you                  her?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Oral amoxicillin</a:t>
            </a:r>
          </a:p>
          <a:p>
            <a:r>
              <a:rPr lang="en-GB"/>
              <a:t>IV cefuroxime and metranidazole</a:t>
            </a:r>
          </a:p>
          <a:p>
            <a:r>
              <a:rPr lang="en-GB">
                <a:solidFill>
                  <a:srgbClr val="FCA2B7"/>
                </a:solidFill>
              </a:rPr>
              <a:t>IV augmentin and clarithromycin</a:t>
            </a:r>
          </a:p>
          <a:p>
            <a:r>
              <a:rPr lang="en-GB"/>
              <a:t>IV gentamycin and oral penicillin</a:t>
            </a:r>
          </a:p>
          <a:p>
            <a:r>
              <a:rPr lang="en-GB"/>
              <a:t>Oral amoxicillin and clarithromycin</a:t>
            </a:r>
          </a:p>
          <a:p>
            <a:r>
              <a:rPr lang="en-GB"/>
              <a:t>IV teicoplanin and ceftazadime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4923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/>
              <a:t>While you have been making your mind up, she has taken a turn for the worse! The A&amp;E sister asks you to see the patient urgently.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Patient condition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Respiratory rate now 6</a:t>
            </a:r>
          </a:p>
          <a:p>
            <a:r>
              <a:rPr lang="en-GB" dirty="0"/>
              <a:t>Semi-conscious</a:t>
            </a:r>
          </a:p>
          <a:p>
            <a:r>
              <a:rPr lang="en-GB" dirty="0" err="1"/>
              <a:t>Sats</a:t>
            </a:r>
            <a:r>
              <a:rPr lang="en-GB" dirty="0"/>
              <a:t> monitor reads 82% despite</a:t>
            </a:r>
            <a:r>
              <a:rPr lang="en-GB" dirty="0" smtClean="0"/>
              <a:t> “100%” </a:t>
            </a:r>
            <a:r>
              <a:rPr lang="en-GB" dirty="0"/>
              <a:t>oxygen via</a:t>
            </a:r>
            <a:r>
              <a:rPr lang="en-GB" dirty="0" smtClean="0"/>
              <a:t> non re</a:t>
            </a:r>
            <a:r>
              <a:rPr lang="en-GB" dirty="0"/>
              <a:t>-breather mask</a:t>
            </a: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intervention does she need now?</a:t>
            </a:r>
          </a:p>
        </p:txBody>
      </p:sp>
      <p:pic>
        <p:nvPicPr>
          <p:cNvPr id="82949" name="Picture 5" descr="intubation?size=mediu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87804"/>
            <a:ext cx="1944687" cy="2592388"/>
          </a:xfrm>
          <a:prstGeom prst="rect">
            <a:avLst/>
          </a:prstGeom>
          <a:noFill/>
        </p:spPr>
      </p:pic>
      <p:pic>
        <p:nvPicPr>
          <p:cNvPr id="82950" name="Picture 6" descr="bipap_patient_34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13400" y="1417638"/>
            <a:ext cx="3073400" cy="2454275"/>
          </a:xfrm>
          <a:prstGeom prst="rect">
            <a:avLst/>
          </a:prstGeom>
          <a:noFill/>
        </p:spPr>
      </p:pic>
      <p:pic>
        <p:nvPicPr>
          <p:cNvPr id="82952" name="Picture 8" descr="Chest-drain-dressing-just-change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85760" y="4180192"/>
            <a:ext cx="3384550" cy="2538107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She is stabilised and transferred to ITU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She is stable and appears to be recovering</a:t>
            </a:r>
          </a:p>
          <a:p>
            <a:r>
              <a:rPr lang="en-GB"/>
              <a:t>Cultures subsequently grow Streptococcus pneumoniae</a:t>
            </a:r>
          </a:p>
          <a:p>
            <a:r>
              <a:rPr lang="en-GB"/>
              <a:t>She is extubated 2 days later and appears to be recovering, but then develops right sided chest discomfort and a fever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complication has occurred?</a:t>
            </a:r>
          </a:p>
        </p:txBody>
      </p:sp>
      <p:pic>
        <p:nvPicPr>
          <p:cNvPr id="86022" name="Picture 6" descr="Click to see larger pictur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2133600"/>
            <a:ext cx="3455987" cy="2627313"/>
          </a:xfrm>
          <a:prstGeom prst="rect">
            <a:avLst/>
          </a:prstGeom>
          <a:noFill/>
        </p:spPr>
      </p:pic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1763713" y="5300663"/>
            <a:ext cx="5976937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HOW WOULD YOU FIX IT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Case 4</a:t>
            </a:r>
            <a:br>
              <a:rPr lang="en-GB" sz="4000"/>
            </a:br>
            <a:r>
              <a:rPr lang="en-GB" sz="4000"/>
              <a:t>Mrs O. Bands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rotating through neurology as part of your FY2 year</a:t>
            </a:r>
          </a:p>
          <a:p>
            <a:r>
              <a:rPr lang="en-GB"/>
              <a:t>GP wants you to assess a 37 year civil servant who is usually fit and well</a:t>
            </a:r>
          </a:p>
          <a:p>
            <a:pPr>
              <a:buFontTx/>
              <a:buNone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History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Severe diarrhoea 2 weeks ago</a:t>
            </a:r>
          </a:p>
          <a:p>
            <a:r>
              <a:rPr lang="en-GB"/>
              <a:t>Pins and needles in her hands and feet 5 days ago</a:t>
            </a:r>
          </a:p>
          <a:p>
            <a:r>
              <a:rPr lang="en-GB"/>
              <a:t>Now difficulty getting out of chairs and walking up and down stairs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Case 3</a:t>
            </a:r>
            <a:br>
              <a:rPr lang="en-GB" sz="4000"/>
            </a:br>
            <a:r>
              <a:rPr lang="en-GB" sz="4000"/>
              <a:t>Mrs P. Capsule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the medical reg on call</a:t>
            </a:r>
          </a:p>
          <a:p>
            <a:r>
              <a:rPr lang="en-GB"/>
              <a:t>27 year air stewardess returned  from holiday in Spain 1 week ago</a:t>
            </a:r>
          </a:p>
          <a:p>
            <a:r>
              <a:rPr lang="en-GB"/>
              <a:t>Smoker</a:t>
            </a:r>
          </a:p>
          <a:p>
            <a:r>
              <a:rPr lang="en-GB"/>
              <a:t>Usually well – no medication, no allergies</a:t>
            </a:r>
          </a:p>
          <a:p>
            <a:r>
              <a:rPr lang="en-GB"/>
              <a:t>Presents to A&amp;E with D&amp;V and shortness of breath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Examination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Reduced tone in legs</a:t>
            </a:r>
          </a:p>
          <a:p>
            <a:r>
              <a:rPr lang="en-GB"/>
              <a:t>No ankle or plantar reflexes</a:t>
            </a:r>
          </a:p>
          <a:p>
            <a:r>
              <a:rPr lang="en-GB"/>
              <a:t>Power 4/5 lower limbs</a:t>
            </a:r>
          </a:p>
          <a:p>
            <a:endParaRPr lang="en-GB"/>
          </a:p>
          <a:p>
            <a:r>
              <a:rPr lang="en-GB"/>
              <a:t>What do you think the diagnosis may be?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1403350" y="4797425"/>
            <a:ext cx="56896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Guillain-Barré Syndrome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For the bonus point – what caused her diarrhoea?</a:t>
            </a: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2051050" y="1700213"/>
            <a:ext cx="511175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i="1"/>
              <a:t>Campylobacter jejuni</a:t>
            </a:r>
            <a:r>
              <a:rPr lang="en-GB"/>
              <a:t> 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468313" y="3068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GB" sz="3200" dirty="0">
                <a:solidFill>
                  <a:schemeClr val="tx2"/>
                </a:solidFill>
              </a:rPr>
              <a:t>For the double bonus point – </a:t>
            </a:r>
            <a:r>
              <a:rPr lang="en-GB" sz="3200" dirty="0" smtClean="0">
                <a:solidFill>
                  <a:schemeClr val="tx2"/>
                </a:solidFill>
              </a:rPr>
              <a:t>if the weakness started in her throat, and moved onto her arms, then legs, what’s the diagnosis now?</a:t>
            </a: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2051050" y="4868863"/>
            <a:ext cx="511175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i="1"/>
              <a:t>Botulism</a:t>
            </a:r>
            <a:r>
              <a:rPr lang="en-GB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nimBg="1"/>
      <p:bldP spid="95236" grpId="0"/>
      <p:bldP spid="952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Admitted to ward</a:t>
            </a:r>
          </a:p>
          <a:p>
            <a:r>
              <a:rPr lang="en-GB"/>
              <a:t>Treated with steroids but weakness progressing over the next few days</a:t>
            </a:r>
          </a:p>
          <a:p>
            <a:r>
              <a:rPr lang="en-GB"/>
              <a:t>Now bed-bound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/>
              <a:t>As you are a respiratory physician at heart you are attuned to the possibility of respiratory involvement.  What </a:t>
            </a:r>
            <a:r>
              <a:rPr lang="en-GB" sz="2400" i="1"/>
              <a:t>practical</a:t>
            </a:r>
            <a:r>
              <a:rPr lang="en-GB" sz="2400"/>
              <a:t> tests do you insist on?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Whole body </a:t>
            </a:r>
            <a:r>
              <a:rPr lang="en-GB" dirty="0" err="1"/>
              <a:t>plethysmography</a:t>
            </a:r>
            <a:endParaRPr lang="en-GB" dirty="0" smtClean="0"/>
          </a:p>
          <a:p>
            <a:r>
              <a:rPr lang="en-GB" dirty="0" smtClean="0"/>
              <a:t>Lying and standing vital </a:t>
            </a:r>
            <a:r>
              <a:rPr lang="en-GB" dirty="0"/>
              <a:t>capacity and maximal </a:t>
            </a:r>
            <a:r>
              <a:rPr lang="en-GB" dirty="0" err="1"/>
              <a:t>inspiratory</a:t>
            </a:r>
            <a:r>
              <a:rPr lang="en-GB" dirty="0"/>
              <a:t> pressure</a:t>
            </a:r>
          </a:p>
          <a:p>
            <a:r>
              <a:rPr lang="en-GB" dirty="0" err="1"/>
              <a:t>Bronchoscopy</a:t>
            </a:r>
            <a:r>
              <a:rPr lang="en-GB" dirty="0"/>
              <a:t> and biopsy</a:t>
            </a:r>
          </a:p>
          <a:p>
            <a:r>
              <a:rPr lang="en-GB" dirty="0" err="1"/>
              <a:t>Methacholine</a:t>
            </a:r>
            <a:r>
              <a:rPr lang="en-GB" dirty="0"/>
              <a:t> challenge test and reversibility</a:t>
            </a:r>
          </a:p>
          <a:p>
            <a:r>
              <a:rPr lang="en-GB" dirty="0"/>
              <a:t>CT thorax</a:t>
            </a: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/>
              <a:t>As you are a respiratory physician at heart you are attuned to the possibility of respiratory involvement.  What </a:t>
            </a:r>
            <a:r>
              <a:rPr lang="en-GB" sz="2400" i="1"/>
              <a:t>practical</a:t>
            </a:r>
            <a:r>
              <a:rPr lang="en-GB" sz="2400"/>
              <a:t> tests do you insist on?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Whole body plethysmography</a:t>
            </a:r>
          </a:p>
          <a:p>
            <a:r>
              <a:rPr lang="en-GB">
                <a:solidFill>
                  <a:srgbClr val="FCA2B7"/>
                </a:solidFill>
              </a:rPr>
              <a:t>Lying and standing vital capacity and maximal inspiratory pressure</a:t>
            </a:r>
          </a:p>
          <a:p>
            <a:r>
              <a:rPr lang="en-GB"/>
              <a:t>Bronchoscopy and biopsy</a:t>
            </a:r>
          </a:p>
          <a:p>
            <a:r>
              <a:rPr lang="en-GB"/>
              <a:t>Methacholine challenge test and reversibility</a:t>
            </a:r>
          </a:p>
          <a:p>
            <a:r>
              <a:rPr lang="en-GB"/>
              <a:t>CT thorax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Despite all treatment her weakness progresses and her vital capacity deteriorates</a:t>
            </a:r>
          </a:p>
          <a:p>
            <a:r>
              <a:rPr lang="en-GB"/>
              <a:t>After breakfast on day 5 she is noted to be profoundly short of breath</a:t>
            </a:r>
          </a:p>
          <a:p>
            <a:r>
              <a:rPr lang="en-GB"/>
              <a:t>A CXR is performed……..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7" name="Picture 3" descr="56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1400175"/>
            <a:ext cx="4914900" cy="5457825"/>
          </a:xfrm>
          <a:prstGeom prst="rect">
            <a:avLst/>
          </a:prstGeom>
          <a:noFill/>
        </p:spPr>
      </p:pic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complication has she developed and why?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Progress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She is transferred to ITU for mechanical ventilation</a:t>
            </a:r>
          </a:p>
          <a:p>
            <a:r>
              <a:rPr lang="en-GB"/>
              <a:t>You visit her as part of rounds, and on day 3 of ventilation the intensive care doctor shows you her repeat CXR and a set of blood gas results from that morning.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3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What condition has she now developed?</a:t>
            </a:r>
          </a:p>
        </p:txBody>
      </p:sp>
      <p:sp>
        <p:nvSpPr>
          <p:cNvPr id="101384" name="Rectangle 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en-US" sz="2800"/>
          </a:p>
        </p:txBody>
      </p:sp>
      <p:sp>
        <p:nvSpPr>
          <p:cNvPr id="101385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 dirty="0"/>
              <a:t>FIO</a:t>
            </a:r>
            <a:r>
              <a:rPr lang="en-GB" sz="2800" baseline="-25000" dirty="0"/>
              <a:t>2 </a:t>
            </a:r>
            <a:r>
              <a:rPr lang="en-GB" sz="2800" dirty="0"/>
              <a:t>– 80%</a:t>
            </a:r>
          </a:p>
          <a:p>
            <a:r>
              <a:rPr lang="en-GB" sz="2800" dirty="0"/>
              <a:t>pH – 7.36</a:t>
            </a:r>
            <a:r>
              <a:rPr lang="en-GB" sz="2800" dirty="0">
                <a:ea typeface="Arial" charset="0"/>
                <a:cs typeface="Arial" charset="0"/>
              </a:rPr>
              <a:t>↔</a:t>
            </a:r>
          </a:p>
          <a:p>
            <a:r>
              <a:rPr lang="en-GB" sz="2800" dirty="0"/>
              <a:t>PO</a:t>
            </a:r>
            <a:r>
              <a:rPr lang="en-GB" sz="2800" baseline="-25000" dirty="0"/>
              <a:t>2</a:t>
            </a:r>
            <a:r>
              <a:rPr lang="en-GB" sz="2800" dirty="0"/>
              <a:t> – 8.4</a:t>
            </a:r>
            <a:r>
              <a:rPr lang="en-GB" sz="2800" dirty="0">
                <a:ea typeface="Arial" charset="0"/>
                <a:cs typeface="Arial" charset="0"/>
              </a:rPr>
              <a:t>↓</a:t>
            </a:r>
          </a:p>
          <a:p>
            <a:r>
              <a:rPr lang="en-GB" sz="2800" dirty="0"/>
              <a:t>pCO</a:t>
            </a:r>
            <a:r>
              <a:rPr lang="en-GB" sz="2800" baseline="-25000" dirty="0"/>
              <a:t>2</a:t>
            </a:r>
            <a:r>
              <a:rPr lang="en-GB" sz="2800" dirty="0"/>
              <a:t> – 5.8</a:t>
            </a:r>
            <a:r>
              <a:rPr lang="en-GB" sz="2800" dirty="0">
                <a:ea typeface="Arial" charset="0"/>
                <a:cs typeface="Arial" charset="0"/>
              </a:rPr>
              <a:t>↑ (a bit)</a:t>
            </a:r>
          </a:p>
          <a:p>
            <a:r>
              <a:rPr lang="en-GB" sz="2800" dirty="0"/>
              <a:t>HCO</a:t>
            </a:r>
            <a:r>
              <a:rPr lang="en-GB" sz="2800" baseline="-25000" dirty="0"/>
              <a:t>3</a:t>
            </a:r>
            <a:r>
              <a:rPr lang="en-GB" sz="2800" baseline="30000" dirty="0"/>
              <a:t>-</a:t>
            </a:r>
            <a:r>
              <a:rPr lang="en-GB" sz="2800" dirty="0"/>
              <a:t> - 28</a:t>
            </a:r>
            <a:r>
              <a:rPr lang="en-GB" sz="2800" dirty="0">
                <a:ea typeface="Arial" charset="0"/>
                <a:cs typeface="Arial" charset="0"/>
              </a:rPr>
              <a:t>↑ (a bit)</a:t>
            </a:r>
            <a:endParaRPr lang="en-GB" sz="2800" baseline="-25000" dirty="0">
              <a:ea typeface="Arial" charset="0"/>
              <a:cs typeface="Arial" charset="0"/>
            </a:endParaRPr>
          </a:p>
        </p:txBody>
      </p:sp>
      <p:pic>
        <p:nvPicPr>
          <p:cNvPr id="101387" name="Picture 11" descr="Click to see larger pictur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1989138"/>
            <a:ext cx="3887787" cy="3344862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/>
              <a:t>Bonus marks - Do you know any treatments?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Steroids</a:t>
            </a:r>
          </a:p>
          <a:p>
            <a:r>
              <a:rPr lang="en-GB" dirty="0"/>
              <a:t>Prone positioning</a:t>
            </a:r>
          </a:p>
          <a:p>
            <a:r>
              <a:rPr lang="en-GB" dirty="0"/>
              <a:t>Low volume ventilation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 examination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Disorientated</a:t>
            </a:r>
          </a:p>
          <a:p>
            <a:r>
              <a:rPr lang="en-GB"/>
              <a:t>P- 105 regular</a:t>
            </a:r>
          </a:p>
          <a:p>
            <a:r>
              <a:rPr lang="en-GB"/>
              <a:t>BP – 95/60</a:t>
            </a:r>
          </a:p>
          <a:p>
            <a:r>
              <a:rPr lang="en-GB"/>
              <a:t>RR – 32</a:t>
            </a:r>
          </a:p>
          <a:p>
            <a:r>
              <a:rPr lang="en-GB"/>
              <a:t>The ED doctor has done a CXR which he thinks you may be interested in…….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Respiratory failure is when gas exchange in the lung (oxygen absorption and carbon dioxide excretion) is unable to meet metabolic demand</a:t>
            </a:r>
          </a:p>
          <a:p>
            <a:r>
              <a:rPr lang="en-GB"/>
              <a:t>It can be classified in a number of ways:</a:t>
            </a:r>
          </a:p>
          <a:p>
            <a:pPr lvl="1"/>
            <a:r>
              <a:rPr lang="en-GB"/>
              <a:t>Type 1 and Type 2</a:t>
            </a:r>
          </a:p>
          <a:p>
            <a:pPr lvl="1"/>
            <a:r>
              <a:rPr lang="en-GB"/>
              <a:t>By mechanism</a:t>
            </a:r>
          </a:p>
          <a:p>
            <a:pPr lvl="1"/>
            <a:r>
              <a:rPr lang="en-GB"/>
              <a:t>Acute and chronic (or acute on chronic!)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common causes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Type 1 (hypoxic)</a:t>
            </a:r>
            <a:endParaRPr lang="en-GB"/>
          </a:p>
          <a:p>
            <a:r>
              <a:rPr lang="en-GB"/>
              <a:t>Pneumonia</a:t>
            </a:r>
          </a:p>
          <a:p>
            <a:r>
              <a:rPr lang="en-GB"/>
              <a:t>Asthma</a:t>
            </a:r>
          </a:p>
          <a:p>
            <a:r>
              <a:rPr lang="en-GB"/>
              <a:t>Pneumothorax</a:t>
            </a:r>
          </a:p>
          <a:p>
            <a:r>
              <a:rPr lang="en-GB"/>
              <a:t>PE</a:t>
            </a:r>
          </a:p>
          <a:p>
            <a:r>
              <a:rPr lang="en-GB"/>
              <a:t>Pulmonary fibrosis</a:t>
            </a:r>
          </a:p>
          <a:p>
            <a:endParaRPr lang="en-GB" u="sng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Type 2 (hypercapnic)</a:t>
            </a:r>
          </a:p>
          <a:p>
            <a:r>
              <a:rPr lang="en-GB"/>
              <a:t>COPD</a:t>
            </a:r>
          </a:p>
          <a:p>
            <a:r>
              <a:rPr lang="en-GB"/>
              <a:t>Respiratory muscle weakness</a:t>
            </a:r>
          </a:p>
          <a:p>
            <a:r>
              <a:rPr lang="en-GB"/>
              <a:t>Pulmonary oedema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Caveats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This is not a brilliant way to classify things!!</a:t>
            </a:r>
          </a:p>
          <a:p>
            <a:r>
              <a:rPr lang="en-GB" sz="2800"/>
              <a:t>It is better to think about the process and look at the results in the context of the patient</a:t>
            </a:r>
          </a:p>
          <a:p>
            <a:r>
              <a:rPr lang="en-GB" sz="2800"/>
              <a:t>e.g. </a:t>
            </a:r>
          </a:p>
          <a:p>
            <a:pPr lvl="1"/>
            <a:r>
              <a:rPr lang="en-GB" sz="2400"/>
              <a:t>asthma initially has low then high CO</a:t>
            </a:r>
            <a:r>
              <a:rPr lang="en-GB" sz="2400" baseline="-25000"/>
              <a:t>2</a:t>
            </a:r>
            <a:r>
              <a:rPr lang="en-GB" sz="2400"/>
              <a:t> depending on severity</a:t>
            </a:r>
          </a:p>
          <a:p>
            <a:pPr lvl="1"/>
            <a:r>
              <a:rPr lang="en-GB" sz="2400"/>
              <a:t>ARDS can have high CO</a:t>
            </a:r>
            <a:r>
              <a:rPr lang="en-GB" sz="2400" baseline="-25000"/>
              <a:t>2</a:t>
            </a:r>
            <a:r>
              <a:rPr lang="en-GB" sz="2400"/>
              <a:t> when the alveolar membrane becomes danaged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3" descr="pne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0750" y="938213"/>
            <a:ext cx="4762500" cy="49815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Describe what you see</a:t>
            </a:r>
          </a:p>
          <a:p>
            <a:r>
              <a:rPr lang="en-GB"/>
              <a:t>What do you think the possible causes are?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Differential list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LIKELY</a:t>
            </a:r>
          </a:p>
          <a:p>
            <a:r>
              <a:rPr lang="en-GB"/>
              <a:t>Streptococcus</a:t>
            </a:r>
          </a:p>
          <a:p>
            <a:r>
              <a:rPr lang="en-GB"/>
              <a:t>Legionella</a:t>
            </a:r>
          </a:p>
          <a:p>
            <a:r>
              <a:rPr lang="en-GB"/>
              <a:t>Staphylococcus</a:t>
            </a:r>
          </a:p>
          <a:p>
            <a:endParaRPr lang="en-GB"/>
          </a:p>
          <a:p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LESS LIKELY</a:t>
            </a:r>
          </a:p>
          <a:p>
            <a:r>
              <a:rPr lang="en-GB"/>
              <a:t>TB</a:t>
            </a:r>
          </a:p>
          <a:p>
            <a:r>
              <a:rPr lang="en-GB"/>
              <a:t>Mycoplasma</a:t>
            </a:r>
          </a:p>
          <a:p>
            <a:r>
              <a:rPr lang="en-GB"/>
              <a:t>Viral</a:t>
            </a:r>
          </a:p>
          <a:p>
            <a:r>
              <a:rPr lang="en-GB"/>
              <a:t>Klebsiella</a:t>
            </a:r>
          </a:p>
          <a:p>
            <a:r>
              <a:rPr lang="en-GB"/>
              <a:t>Haemophilus</a:t>
            </a:r>
          </a:p>
          <a:p>
            <a:endParaRPr lang="en-GB"/>
          </a:p>
          <a:p>
            <a:endParaRPr lang="en-GB" u="sng"/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tests are required?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u="sng"/>
              <a:t>Blood tests</a:t>
            </a:r>
            <a:endParaRPr lang="en-GB"/>
          </a:p>
          <a:p>
            <a:r>
              <a:rPr lang="en-GB"/>
              <a:t>U&amp;E, FBC, CRP</a:t>
            </a:r>
          </a:p>
          <a:p>
            <a:r>
              <a:rPr lang="en-GB"/>
              <a:t>Cultures and sera</a:t>
            </a:r>
          </a:p>
          <a:p>
            <a:r>
              <a:rPr lang="en-GB"/>
              <a:t>ABG</a:t>
            </a:r>
            <a:endParaRPr lang="en-GB" u="sng"/>
          </a:p>
          <a:p>
            <a:endParaRPr lang="en-GB" u="sng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u="sng"/>
              <a:t>Other tests</a:t>
            </a:r>
          </a:p>
          <a:p>
            <a:r>
              <a:rPr lang="en-GB"/>
              <a:t>Urinary Ag</a:t>
            </a:r>
          </a:p>
          <a:p>
            <a:r>
              <a:rPr lang="en-GB"/>
              <a:t>Sputum</a:t>
            </a:r>
          </a:p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Immediate results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/>
              <a:t>Hb – 12.4</a:t>
            </a:r>
          </a:p>
          <a:p>
            <a:r>
              <a:rPr lang="en-GB"/>
              <a:t>WCC – 19.8</a:t>
            </a:r>
          </a:p>
          <a:p>
            <a:r>
              <a:rPr lang="en-GB"/>
              <a:t>Plt – 401</a:t>
            </a:r>
          </a:p>
          <a:p>
            <a:r>
              <a:rPr lang="en-GB"/>
              <a:t>CRP – 412</a:t>
            </a:r>
          </a:p>
          <a:p>
            <a:r>
              <a:rPr lang="en-GB"/>
              <a:t>Urea – 11.1, Cr – 135</a:t>
            </a:r>
          </a:p>
          <a:p>
            <a:endParaRPr lang="en-GB"/>
          </a:p>
          <a:p>
            <a:r>
              <a:rPr lang="en-GB"/>
              <a:t>What do you make of all these results?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/>
              <a:t>pH – 7.27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pO</a:t>
            </a:r>
            <a:r>
              <a:rPr lang="en-GB" baseline="-25000"/>
              <a:t>2</a:t>
            </a:r>
            <a:r>
              <a:rPr lang="en-GB"/>
              <a:t> – 7.9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pCO</a:t>
            </a:r>
            <a:r>
              <a:rPr lang="en-GB" baseline="-25000"/>
              <a:t>2</a:t>
            </a:r>
            <a:r>
              <a:rPr lang="en-GB"/>
              <a:t> – 3.5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r>
              <a:rPr lang="en-GB"/>
              <a:t>HCO</a:t>
            </a:r>
            <a:r>
              <a:rPr lang="en-GB" baseline="-25000"/>
              <a:t>3</a:t>
            </a:r>
            <a:r>
              <a:rPr lang="en-GB" baseline="30000"/>
              <a:t>-</a:t>
            </a:r>
            <a:r>
              <a:rPr lang="en-GB"/>
              <a:t> – 16.4</a:t>
            </a:r>
            <a:r>
              <a:rPr lang="en-GB">
                <a:ea typeface="Arial" charset="0"/>
                <a:cs typeface="Arial" charset="0"/>
              </a:rPr>
              <a:t>↓</a:t>
            </a:r>
          </a:p>
          <a:p>
            <a:pPr>
              <a:buFontTx/>
              <a:buNone/>
            </a:pPr>
            <a:endParaRPr lang="en-GB">
              <a:ea typeface="Arial" charset="0"/>
              <a:cs typeface="Arial" charset="0"/>
            </a:endParaRP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755650" y="5734050"/>
            <a:ext cx="71643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HYPOXIC RESPIRATORY FAILURE</a:t>
            </a:r>
          </a:p>
          <a:p>
            <a:pPr algn="ctr"/>
            <a:r>
              <a:rPr lang="en-GB"/>
              <a:t>METABOLIC ACIDOSIS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Where should this lady be treated?</a:t>
            </a:r>
          </a:p>
        </p:txBody>
      </p:sp>
      <p:pic>
        <p:nvPicPr>
          <p:cNvPr id="73732" name="Picture 4" descr="house%20host%20fami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341438"/>
            <a:ext cx="2735263" cy="2051050"/>
          </a:xfrm>
          <a:prstGeom prst="rect">
            <a:avLst/>
          </a:prstGeom>
          <a:noFill/>
        </p:spPr>
      </p:pic>
      <p:pic>
        <p:nvPicPr>
          <p:cNvPr id="73734" name="Picture 6" descr="A hospital w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0113" y="4437063"/>
            <a:ext cx="2857500" cy="1714500"/>
          </a:xfrm>
          <a:prstGeom prst="rect">
            <a:avLst/>
          </a:prstGeom>
          <a:noFill/>
        </p:spPr>
      </p:pic>
      <p:pic>
        <p:nvPicPr>
          <p:cNvPr id="73736" name="Picture 8" descr="image00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4300" y="1196975"/>
            <a:ext cx="3840163" cy="2879725"/>
          </a:xfrm>
          <a:prstGeom prst="rect">
            <a:avLst/>
          </a:prstGeom>
          <a:noFill/>
        </p:spPr>
      </p:pic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4427538" y="4797425"/>
            <a:ext cx="381635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WHY?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906</Words>
  <Application>Microsoft Macintosh PowerPoint</Application>
  <PresentationFormat>On-screen Show (4:3)</PresentationFormat>
  <Paragraphs>159</Paragraphs>
  <Slides>32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Some More Cases</vt:lpstr>
      <vt:lpstr>Case 3 Mrs P. Capsule</vt:lpstr>
      <vt:lpstr>On examination</vt:lpstr>
      <vt:lpstr>Slide 4</vt:lpstr>
      <vt:lpstr>Slide 5</vt:lpstr>
      <vt:lpstr>Differential list</vt:lpstr>
      <vt:lpstr>What tests are required?</vt:lpstr>
      <vt:lpstr>Immediate results</vt:lpstr>
      <vt:lpstr>Where should this lady be treated?</vt:lpstr>
      <vt:lpstr>CURB-65</vt:lpstr>
      <vt:lpstr>What antibiotic regime would you                  her?</vt:lpstr>
      <vt:lpstr>What antibiotic regime would you                  her?</vt:lpstr>
      <vt:lpstr>While you have been making your mind up, she has taken a turn for the worse! The A&amp;E sister asks you to see the patient urgently.</vt:lpstr>
      <vt:lpstr>Patient condition</vt:lpstr>
      <vt:lpstr>What intervention does she need now?</vt:lpstr>
      <vt:lpstr>She is stabilised and transferred to ITU</vt:lpstr>
      <vt:lpstr>What complication has occurred?</vt:lpstr>
      <vt:lpstr>Case 4 Mrs O. Bands</vt:lpstr>
      <vt:lpstr>History</vt:lpstr>
      <vt:lpstr>Examination</vt:lpstr>
      <vt:lpstr>For the bonus point – what caused her diarrhoea?</vt:lpstr>
      <vt:lpstr>Progress</vt:lpstr>
      <vt:lpstr>As you are a respiratory physician at heart you are attuned to the possibility of respiratory involvement.  What practical tests do you insist on?</vt:lpstr>
      <vt:lpstr>As you are a respiratory physician at heart you are attuned to the possibility of respiratory involvement.  What practical tests do you insist on?</vt:lpstr>
      <vt:lpstr>Progress</vt:lpstr>
      <vt:lpstr>What complication has she developed and why?</vt:lpstr>
      <vt:lpstr>Progress</vt:lpstr>
      <vt:lpstr>What condition has she now developed?</vt:lpstr>
      <vt:lpstr>Bonus marks - Do you know any treatments?</vt:lpstr>
      <vt:lpstr>Summary</vt:lpstr>
      <vt:lpstr>Some common causes</vt:lpstr>
      <vt:lpstr>Caveats</vt:lpstr>
    </vt:vector>
  </TitlesOfParts>
  <Company>Ninewells Hospital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More Cases</dc:title>
  <dc:creator>Tom Fardon</dc:creator>
  <cp:lastModifiedBy>Tom Fardon</cp:lastModifiedBy>
  <cp:revision>1</cp:revision>
  <dcterms:created xsi:type="dcterms:W3CDTF">2009-10-07T09:34:08Z</dcterms:created>
  <dcterms:modified xsi:type="dcterms:W3CDTF">2009-10-07T09:47:43Z</dcterms:modified>
</cp:coreProperties>
</file>