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Default Extension="xml" ContentType="application/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0"/>
  </p:notesMasterIdLst>
  <p:sldIdLst>
    <p:sldId id="256" r:id="rId2"/>
    <p:sldId id="259" r:id="rId3"/>
    <p:sldId id="269" r:id="rId4"/>
    <p:sldId id="270" r:id="rId5"/>
    <p:sldId id="271" r:id="rId6"/>
    <p:sldId id="272" r:id="rId7"/>
    <p:sldId id="257" r:id="rId8"/>
    <p:sldId id="266" r:id="rId9"/>
    <p:sldId id="273" r:id="rId10"/>
    <p:sldId id="279" r:id="rId11"/>
    <p:sldId id="275" r:id="rId12"/>
    <p:sldId id="274" r:id="rId13"/>
    <p:sldId id="276" r:id="rId14"/>
    <p:sldId id="280" r:id="rId15"/>
    <p:sldId id="281" r:id="rId16"/>
    <p:sldId id="277" r:id="rId17"/>
    <p:sldId id="278" r:id="rId18"/>
    <p:sldId id="282" r:id="rId19"/>
    <p:sldId id="258" r:id="rId20"/>
    <p:sldId id="260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8" r:id="rId30"/>
    <p:sldId id="265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91" r:id="rId42"/>
    <p:sldId id="302" r:id="rId43"/>
    <p:sldId id="303" r:id="rId44"/>
    <p:sldId id="304" r:id="rId45"/>
    <p:sldId id="305" r:id="rId46"/>
    <p:sldId id="264" r:id="rId47"/>
    <p:sldId id="267" r:id="rId48"/>
    <p:sldId id="306" r:id="rId49"/>
    <p:sldId id="307" r:id="rId50"/>
    <p:sldId id="308" r:id="rId51"/>
    <p:sldId id="309" r:id="rId52"/>
    <p:sldId id="310" r:id="rId53"/>
    <p:sldId id="312" r:id="rId54"/>
    <p:sldId id="311" r:id="rId55"/>
    <p:sldId id="313" r:id="rId56"/>
    <p:sldId id="314" r:id="rId57"/>
    <p:sldId id="261" r:id="rId58"/>
    <p:sldId id="315" r:id="rId59"/>
    <p:sldId id="316" r:id="rId60"/>
    <p:sldId id="262" r:id="rId61"/>
    <p:sldId id="318" r:id="rId62"/>
    <p:sldId id="320" r:id="rId63"/>
    <p:sldId id="319" r:id="rId64"/>
    <p:sldId id="321" r:id="rId65"/>
    <p:sldId id="263" r:id="rId66"/>
    <p:sldId id="317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52D96-9D72-4915-AE1B-D6B8CCA8A321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32DE-7B49-4734-AE77-8CCD3726199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48</a:t>
            </a:fld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49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50</a:t>
            </a:fld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51</a:t>
            </a:fld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53</a:t>
            </a:fld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54</a:t>
            </a:fld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55</a:t>
            </a:fld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56</a:t>
            </a:fld>
            <a:endParaRPr lang="en-GB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57</a:t>
            </a:fld>
            <a:endParaRPr lang="en-GB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58</a:t>
            </a:fld>
            <a:endParaRPr lang="en-GB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59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60</a:t>
            </a:fld>
            <a:endParaRPr lang="en-GB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61</a:t>
            </a:fld>
            <a:endParaRPr lang="en-GB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62</a:t>
            </a:fld>
            <a:endParaRPr lang="en-GB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63</a:t>
            </a:fld>
            <a:endParaRPr lang="en-GB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64</a:t>
            </a:fld>
            <a:endParaRPr lang="en-GB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65</a:t>
            </a:fld>
            <a:endParaRPr lang="en-GB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66</a:t>
            </a:fld>
            <a:endParaRPr lang="en-GB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67</a:t>
            </a:fld>
            <a:endParaRPr lang="en-GB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68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C32DE-7B49-4734-AE77-8CCD37261997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DF73-36F1-4DC5-8EC8-49F772DEF0DD}" type="datetimeFigureOut">
              <a:rPr lang="en-US" smtClean="0"/>
              <a:pPr/>
              <a:t>9/29/10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F78A-AA7D-4A58-83BF-EAF4BC9D7A0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lipart.com/holiday/halloween/graveyard/R_I_P_gravestone.png.html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Aspects of Pleural Disease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Tom </a:t>
            </a:r>
            <a:r>
              <a:rPr lang="en-GB" dirty="0" err="1" smtClean="0"/>
              <a:t>Fardon</a:t>
            </a:r>
            <a:endParaRPr lang="en-GB" dirty="0" smtClean="0"/>
          </a:p>
          <a:p>
            <a:r>
              <a:rPr lang="en-GB" dirty="0" smtClean="0"/>
              <a:t>Consultant Physician</a:t>
            </a:r>
          </a:p>
          <a:p>
            <a:r>
              <a:rPr lang="en-GB" dirty="0" smtClean="0"/>
              <a:t>Respiratory Medicine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Diagnosing cause of effusion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and examination paramount</a:t>
            </a:r>
          </a:p>
          <a:p>
            <a:r>
              <a:rPr lang="en-GB" dirty="0" smtClean="0"/>
              <a:t>CXR (PA and Lateral)</a:t>
            </a:r>
          </a:p>
          <a:p>
            <a:r>
              <a:rPr lang="en-GB" dirty="0" smtClean="0"/>
              <a:t>Pleural aspirate (if not cardiac failure)</a:t>
            </a:r>
          </a:p>
          <a:p>
            <a:r>
              <a:rPr lang="en-GB" dirty="0" smtClean="0"/>
              <a:t>Is it a transudate or an exudate?</a:t>
            </a:r>
          </a:p>
          <a:p>
            <a:r>
              <a:rPr lang="en-GB" dirty="0" smtClean="0"/>
              <a:t>Other tests</a:t>
            </a:r>
          </a:p>
          <a:p>
            <a:pPr lvl="1"/>
            <a:r>
              <a:rPr lang="en-GB" dirty="0" smtClean="0"/>
              <a:t>CT chest, repeat cytology, pleural biopsy (or thoracoscopy)</a:t>
            </a:r>
          </a:p>
          <a:p>
            <a:pPr lvl="1"/>
            <a:r>
              <a:rPr lang="en-GB" dirty="0" smtClean="0"/>
              <a:t>Bronchoscopy has no role for sole pleural effusion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pleural fluid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r>
              <a:rPr lang="en-GB" u="sng" dirty="0" smtClean="0"/>
              <a:t>Appearance</a:t>
            </a:r>
          </a:p>
          <a:p>
            <a:pPr lvl="1"/>
            <a:r>
              <a:rPr lang="en-GB" dirty="0" smtClean="0"/>
              <a:t>Bloody </a:t>
            </a:r>
          </a:p>
          <a:p>
            <a:pPr lvl="2"/>
            <a:r>
              <a:rPr lang="en-GB" dirty="0" smtClean="0"/>
              <a:t>(e.g. trauma, malignancy, infection, infarction)</a:t>
            </a:r>
          </a:p>
          <a:p>
            <a:pPr lvl="1"/>
            <a:r>
              <a:rPr lang="en-GB" dirty="0" smtClean="0"/>
              <a:t>Straw-coloured </a:t>
            </a:r>
          </a:p>
          <a:p>
            <a:pPr lvl="2"/>
            <a:r>
              <a:rPr lang="en-GB" dirty="0" smtClean="0"/>
              <a:t>(e.g. cardiac failure, hypoalbuminaemia)</a:t>
            </a:r>
          </a:p>
          <a:p>
            <a:pPr lvl="1"/>
            <a:r>
              <a:rPr lang="en-GB" dirty="0" smtClean="0"/>
              <a:t>Turbid/Milky </a:t>
            </a:r>
          </a:p>
          <a:p>
            <a:pPr lvl="2"/>
            <a:r>
              <a:rPr lang="en-GB" dirty="0" smtClean="0"/>
              <a:t>(e.g. empyema, chylothorax)</a:t>
            </a:r>
          </a:p>
          <a:p>
            <a:pPr lvl="1"/>
            <a:r>
              <a:rPr lang="en-GB" dirty="0" smtClean="0"/>
              <a:t>Foul smelling </a:t>
            </a:r>
          </a:p>
          <a:p>
            <a:pPr lvl="2"/>
            <a:r>
              <a:rPr lang="en-GB" dirty="0" smtClean="0"/>
              <a:t>(Anaerobic empyema)</a:t>
            </a:r>
          </a:p>
          <a:p>
            <a:pPr lvl="1"/>
            <a:r>
              <a:rPr lang="en-GB" dirty="0" smtClean="0"/>
              <a:t>Viscous </a:t>
            </a:r>
          </a:p>
          <a:p>
            <a:pPr lvl="2"/>
            <a:r>
              <a:rPr lang="en-GB" dirty="0" smtClean="0"/>
              <a:t>(e.g. mesothelioma)</a:t>
            </a:r>
          </a:p>
          <a:p>
            <a:pPr lvl="1"/>
            <a:r>
              <a:rPr lang="en-GB" dirty="0" smtClean="0"/>
              <a:t>Food particles </a:t>
            </a:r>
          </a:p>
          <a:p>
            <a:pPr lvl="2"/>
            <a:r>
              <a:rPr lang="en-GB" dirty="0" smtClean="0"/>
              <a:t>(oesophageal rupture)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Pleural Fluid Biochemistry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Transudates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Protein &lt; 30 g/L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Exudates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Protein &gt; 30 g/L</a:t>
            </a:r>
          </a:p>
          <a:p>
            <a:endParaRPr lang="en-GB" dirty="0" smtClean="0"/>
          </a:p>
          <a:p>
            <a:r>
              <a:rPr lang="en-GB" dirty="0" smtClean="0"/>
              <a:t>Light’s Criteria</a:t>
            </a:r>
          </a:p>
          <a:p>
            <a:pPr lvl="1"/>
            <a:r>
              <a:rPr lang="en-GB" dirty="0" smtClean="0"/>
              <a:t>Pleural fluid protein: Serum protein ratio &gt; 0.5</a:t>
            </a:r>
          </a:p>
          <a:p>
            <a:pPr lvl="1"/>
            <a:r>
              <a:rPr lang="en-GB" dirty="0" smtClean="0"/>
              <a:t>Pleural fluid LDH: Serum LDH level &gt; 0.6</a:t>
            </a:r>
          </a:p>
          <a:p>
            <a:pPr lvl="1"/>
            <a:r>
              <a:rPr lang="en-GB" dirty="0" smtClean="0"/>
              <a:t>Pleural fluid LDH &gt; two thirds upper limit of normal serum LDH</a:t>
            </a:r>
          </a:p>
          <a:p>
            <a:pPr lvl="1">
              <a:buNone/>
            </a:pPr>
            <a:r>
              <a:rPr lang="en-GB" dirty="0" smtClean="0"/>
              <a:t>Any of above = Exudate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pleural fluid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1757362"/>
          </a:xfrm>
        </p:spPr>
        <p:txBody>
          <a:bodyPr>
            <a:normAutofit/>
          </a:bodyPr>
          <a:lstStyle/>
          <a:p>
            <a:r>
              <a:rPr lang="en-GB" u="sng" dirty="0" smtClean="0"/>
              <a:t>Cytology</a:t>
            </a:r>
          </a:p>
          <a:p>
            <a:pPr lvl="1"/>
            <a:r>
              <a:rPr lang="en-GB" dirty="0" smtClean="0"/>
              <a:t>Malignant cells</a:t>
            </a:r>
          </a:p>
          <a:p>
            <a:pPr lvl="1"/>
            <a:r>
              <a:rPr lang="en-GB" dirty="0" smtClean="0"/>
              <a:t>Differential cell count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3143248"/>
          <a:ext cx="7215238" cy="350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619"/>
                <a:gridCol w="3607619"/>
              </a:tblGrid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Cell 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Diagnoses</a:t>
                      </a:r>
                      <a:endParaRPr lang="en-GB" dirty="0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Neutrophils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Parapneumonic,</a:t>
                      </a:r>
                      <a:r>
                        <a:rPr lang="en-GB" baseline="0" dirty="0" smtClean="0"/>
                        <a:t> PE</a:t>
                      </a:r>
                      <a:endParaRPr lang="en-GB" dirty="0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Mononuclear cells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Chronic</a:t>
                      </a:r>
                      <a:r>
                        <a:rPr lang="en-GB" baseline="0" dirty="0" smtClean="0"/>
                        <a:t> effusions</a:t>
                      </a:r>
                      <a:endParaRPr lang="en-GB" dirty="0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Eosinophils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 very helpful</a:t>
                      </a:r>
                      <a:endParaRPr lang="en-GB" dirty="0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Mesothelial</a:t>
                      </a:r>
                      <a:r>
                        <a:rPr lang="en-GB" baseline="0" dirty="0" smtClean="0"/>
                        <a:t> cells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Mostly</a:t>
                      </a:r>
                      <a:r>
                        <a:rPr lang="en-GB" baseline="0" dirty="0" smtClean="0"/>
                        <a:t> transudates, reduced in inflammatory processes (e.g. TB)</a:t>
                      </a:r>
                      <a:endParaRPr lang="en-GB" dirty="0"/>
                    </a:p>
                  </a:txBody>
                  <a:tcPr/>
                </a:tc>
              </a:tr>
              <a:tr h="557216">
                <a:tc>
                  <a:txBody>
                    <a:bodyPr/>
                    <a:lstStyle/>
                    <a:p>
                      <a:r>
                        <a:rPr lang="en-GB" dirty="0" smtClean="0"/>
                        <a:t>Lymphocytes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TB (&gt;80%), sarcoid, lymphoma, rheumatoid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Transudate Causes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Heart failure</a:t>
            </a:r>
          </a:p>
          <a:p>
            <a:r>
              <a:rPr lang="en-GB" dirty="0" smtClean="0"/>
              <a:t>Liver cirrhosis</a:t>
            </a:r>
          </a:p>
          <a:p>
            <a:r>
              <a:rPr lang="en-GB" dirty="0" smtClean="0"/>
              <a:t>Nephrotic syndrome</a:t>
            </a:r>
          </a:p>
          <a:p>
            <a:r>
              <a:rPr lang="en-GB" dirty="0" smtClean="0"/>
              <a:t>Atelectasis (ITU)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Not so common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Hypothyroidism</a:t>
            </a:r>
          </a:p>
          <a:p>
            <a:r>
              <a:rPr lang="en-GB" dirty="0" smtClean="0"/>
              <a:t>Constrictive pericarditis</a:t>
            </a:r>
          </a:p>
          <a:p>
            <a:r>
              <a:rPr lang="en-GB" dirty="0" smtClean="0"/>
              <a:t>Meig’s syndrome (ovarian or pelvic malignancy)</a:t>
            </a:r>
          </a:p>
          <a:p>
            <a:r>
              <a:rPr lang="en-GB" dirty="0" smtClean="0"/>
              <a:t>Urinothorax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Exudate causes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Parapneumonic</a:t>
            </a:r>
          </a:p>
          <a:p>
            <a:r>
              <a:rPr lang="en-GB" dirty="0" smtClean="0"/>
              <a:t>Pulmonary emboli</a:t>
            </a:r>
          </a:p>
          <a:p>
            <a:r>
              <a:rPr lang="en-GB" dirty="0" smtClean="0"/>
              <a:t>Malignant effusions</a:t>
            </a:r>
          </a:p>
          <a:p>
            <a:r>
              <a:rPr lang="en-GB" dirty="0" smtClean="0"/>
              <a:t>Rheumatoid</a:t>
            </a:r>
          </a:p>
          <a:p>
            <a:r>
              <a:rPr lang="en-GB" dirty="0" smtClean="0"/>
              <a:t>Mesothelioma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Not so common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2595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TB</a:t>
            </a:r>
          </a:p>
          <a:p>
            <a:r>
              <a:rPr lang="en-GB" dirty="0" smtClean="0"/>
              <a:t>Oesophageal rupture</a:t>
            </a:r>
          </a:p>
          <a:p>
            <a:r>
              <a:rPr lang="en-GB" dirty="0" smtClean="0"/>
              <a:t>Pancreatitis (</a:t>
            </a:r>
            <a:r>
              <a:rPr lang="en-GB" dirty="0" smtClean="0">
                <a:sym typeface="Symbol"/>
              </a:rPr>
              <a:t>fluid amylase)</a:t>
            </a:r>
          </a:p>
          <a:p>
            <a:r>
              <a:rPr lang="en-GB" dirty="0" smtClean="0">
                <a:sym typeface="Symbol"/>
              </a:rPr>
              <a:t>SLE</a:t>
            </a:r>
          </a:p>
          <a:p>
            <a:r>
              <a:rPr lang="en-GB" dirty="0" smtClean="0">
                <a:sym typeface="Symbol"/>
              </a:rPr>
              <a:t>Post cardiac injury / CABG</a:t>
            </a:r>
          </a:p>
          <a:p>
            <a:r>
              <a:rPr lang="en-GB" dirty="0" smtClean="0">
                <a:sym typeface="Symbol"/>
              </a:rPr>
              <a:t>Radiotherapy</a:t>
            </a:r>
          </a:p>
          <a:p>
            <a:r>
              <a:rPr lang="en-GB" dirty="0" smtClean="0">
                <a:sym typeface="Symbol"/>
              </a:rPr>
              <a:t>Uraemia</a:t>
            </a:r>
          </a:p>
          <a:p>
            <a:r>
              <a:rPr lang="en-GB" dirty="0" smtClean="0">
                <a:sym typeface="Symbol"/>
              </a:rPr>
              <a:t>Chylothorax</a:t>
            </a:r>
          </a:p>
          <a:p>
            <a:r>
              <a:rPr lang="en-GB" dirty="0" smtClean="0">
                <a:sym typeface="Symbol"/>
              </a:rPr>
              <a:t>Benign asbestos related effusion</a:t>
            </a:r>
          </a:p>
          <a:p>
            <a:r>
              <a:rPr lang="en-GB" dirty="0" smtClean="0">
                <a:sym typeface="Symbol"/>
              </a:rPr>
              <a:t>Drugs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pleural fluid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GB" u="sng" dirty="0" smtClean="0"/>
              <a:t>Microbiology</a:t>
            </a:r>
          </a:p>
          <a:p>
            <a:pPr lvl="1"/>
            <a:r>
              <a:rPr lang="en-GB" dirty="0" smtClean="0"/>
              <a:t>Gram stain and microscopy</a:t>
            </a:r>
          </a:p>
          <a:p>
            <a:pPr lvl="1"/>
            <a:r>
              <a:rPr lang="en-GB" dirty="0" smtClean="0"/>
              <a:t>Culture</a:t>
            </a:r>
          </a:p>
          <a:p>
            <a:pPr lvl="1"/>
            <a:r>
              <a:rPr lang="en-GB" dirty="0" smtClean="0"/>
              <a:t>AFB stain and culture</a:t>
            </a:r>
          </a:p>
          <a:p>
            <a:pPr lvl="1"/>
            <a:r>
              <a:rPr lang="en-GB" dirty="0" smtClean="0"/>
              <a:t>Put in blood culture bottles for higher yield</a:t>
            </a:r>
          </a:p>
        </p:txBody>
      </p:sp>
      <p:pic>
        <p:nvPicPr>
          <p:cNvPr id="88066" name="Picture 2" descr="http://www.laboratoryalliance.com/images/bot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1219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Analysing pleural fluid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GB" u="sng" dirty="0" smtClean="0"/>
              <a:t>pH of fluid</a:t>
            </a:r>
          </a:p>
          <a:p>
            <a:pPr lvl="1"/>
            <a:r>
              <a:rPr lang="en-GB" dirty="0" smtClean="0"/>
              <a:t>Normal </a:t>
            </a:r>
            <a:r>
              <a:rPr lang="en-GB" dirty="0" smtClean="0">
                <a:sym typeface="Symbol"/>
              </a:rPr>
              <a:t> 7.6</a:t>
            </a:r>
          </a:p>
          <a:p>
            <a:pPr lvl="1"/>
            <a:r>
              <a:rPr lang="en-GB" dirty="0" smtClean="0">
                <a:sym typeface="Symbol"/>
              </a:rPr>
              <a:t>&lt; 7.3 suggests pleural inflammation</a:t>
            </a:r>
          </a:p>
          <a:p>
            <a:pPr lvl="1"/>
            <a:r>
              <a:rPr lang="en-GB" dirty="0" smtClean="0">
                <a:sym typeface="Symbol"/>
              </a:rPr>
              <a:t>&lt; 7.2 requires drainage (parapneumonic / empyema)</a:t>
            </a:r>
          </a:p>
          <a:p>
            <a:pPr lvl="1"/>
            <a:r>
              <a:rPr lang="en-GB" dirty="0" smtClean="0">
                <a:sym typeface="Symbol"/>
              </a:rPr>
              <a:t>Do </a:t>
            </a:r>
            <a:r>
              <a:rPr lang="en-GB" u="sng" dirty="0" smtClean="0">
                <a:sym typeface="Symbol"/>
              </a:rPr>
              <a:t>not</a:t>
            </a:r>
            <a:r>
              <a:rPr lang="en-GB" dirty="0" smtClean="0">
                <a:sym typeface="Symbol"/>
              </a:rPr>
              <a:t> check if frank pus!</a:t>
            </a:r>
            <a:endParaRPr lang="en-GB" dirty="0" smtClean="0"/>
          </a:p>
          <a:p>
            <a:r>
              <a:rPr lang="en-GB" u="sng" dirty="0" smtClean="0"/>
              <a:t>Glucose</a:t>
            </a:r>
          </a:p>
          <a:p>
            <a:pPr lvl="1"/>
            <a:r>
              <a:rPr lang="en-GB" dirty="0" smtClean="0"/>
              <a:t>LOW in infection, TB, rheumatoid, malignancy, oesophageal rupture, Lupus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of effusions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Treat underlying cause e.g. heart failure with diuretics</a:t>
            </a:r>
          </a:p>
          <a:p>
            <a:r>
              <a:rPr lang="en-GB" dirty="0" smtClean="0"/>
              <a:t>Thoracentesis (Chest drainage)</a:t>
            </a:r>
          </a:p>
          <a:p>
            <a:r>
              <a:rPr lang="en-GB" dirty="0" smtClean="0"/>
              <a:t>Pleurodesis (malignant effusions)</a:t>
            </a:r>
          </a:p>
          <a:p>
            <a:pPr lvl="1"/>
            <a:r>
              <a:rPr lang="en-GB" dirty="0" smtClean="0"/>
              <a:t>Talc</a:t>
            </a:r>
          </a:p>
          <a:p>
            <a:pPr lvl="1"/>
            <a:r>
              <a:rPr lang="en-GB" dirty="0" smtClean="0"/>
              <a:t>Surgical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9638" r="9237"/>
          <a:stretch>
            <a:fillRect/>
          </a:stretch>
        </p:blipFill>
        <p:spPr bwMode="auto">
          <a:xfrm>
            <a:off x="357158" y="-1"/>
            <a:ext cx="8358214" cy="686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Pleural effusion</a:t>
            </a:r>
            <a:endParaRPr lang="en-GB" dirty="0" smtClean="0"/>
          </a:p>
          <a:p>
            <a:pPr lvl="1"/>
            <a:r>
              <a:rPr lang="en-GB" dirty="0" smtClean="0"/>
              <a:t>Differential </a:t>
            </a:r>
            <a:r>
              <a:rPr lang="en-GB" dirty="0" smtClean="0"/>
              <a:t>diagnosis, investigations, treatment</a:t>
            </a:r>
            <a:endParaRPr lang="en-GB" dirty="0" smtClean="0"/>
          </a:p>
          <a:p>
            <a:r>
              <a:rPr lang="en-GB" dirty="0" smtClean="0"/>
              <a:t>Chest </a:t>
            </a:r>
            <a:r>
              <a:rPr lang="en-GB" dirty="0" smtClean="0"/>
              <a:t>drainage</a:t>
            </a:r>
          </a:p>
          <a:p>
            <a:pPr lvl="1"/>
            <a:r>
              <a:rPr lang="en-GB" dirty="0" smtClean="0"/>
              <a:t>Indications, technique, complications</a:t>
            </a:r>
            <a:endParaRPr lang="en-GB" dirty="0" smtClean="0"/>
          </a:p>
          <a:p>
            <a:r>
              <a:rPr lang="en-GB" dirty="0" smtClean="0"/>
              <a:t>Asbestos-related pleural disease</a:t>
            </a:r>
            <a:endParaRPr lang="en-GB" dirty="0" smtClean="0"/>
          </a:p>
          <a:p>
            <a:pPr lvl="1"/>
            <a:r>
              <a:rPr lang="en-GB" dirty="0" err="1" smtClean="0"/>
              <a:t>Mesothelioma</a:t>
            </a:r>
            <a:r>
              <a:rPr lang="en-GB" dirty="0" smtClean="0"/>
              <a:t>, pleural plaques</a:t>
            </a:r>
            <a:endParaRPr lang="en-GB" dirty="0" smtClean="0"/>
          </a:p>
          <a:p>
            <a:r>
              <a:rPr lang="en-GB" dirty="0" err="1" smtClean="0"/>
              <a:t>Pneumothorax</a:t>
            </a:r>
            <a:endParaRPr lang="en-GB" dirty="0" smtClean="0"/>
          </a:p>
          <a:p>
            <a:pPr lvl="1"/>
            <a:r>
              <a:rPr lang="en-GB" dirty="0" smtClean="0"/>
              <a:t>Aetiology, treatment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5828" b="10256"/>
          <a:stretch>
            <a:fillRect/>
          </a:stretch>
        </p:blipFill>
        <p:spPr bwMode="auto">
          <a:xfrm>
            <a:off x="1571604" y="0"/>
            <a:ext cx="6000792" cy="68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6182" y="6072206"/>
            <a:ext cx="1928826" cy="3571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Chest drains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Associated with significant </a:t>
            </a:r>
            <a:r>
              <a:rPr lang="en-GB" b="1" dirty="0" smtClean="0"/>
              <a:t>morbidity</a:t>
            </a:r>
            <a:r>
              <a:rPr lang="en-GB" dirty="0" smtClean="0"/>
              <a:t>, can cause </a:t>
            </a:r>
            <a:r>
              <a:rPr lang="en-GB" b="1" dirty="0" smtClean="0"/>
              <a:t>death</a:t>
            </a:r>
          </a:p>
          <a:p>
            <a:r>
              <a:rPr lang="en-GB" dirty="0" smtClean="0"/>
              <a:t>Use </a:t>
            </a:r>
            <a:r>
              <a:rPr lang="en-GB" b="1" dirty="0" smtClean="0"/>
              <a:t>ultrasound</a:t>
            </a:r>
            <a:r>
              <a:rPr lang="en-GB" dirty="0" smtClean="0"/>
              <a:t> guidance when available</a:t>
            </a:r>
          </a:p>
          <a:p>
            <a:r>
              <a:rPr lang="en-GB" dirty="0" smtClean="0"/>
              <a:t>Must be </a:t>
            </a:r>
            <a:r>
              <a:rPr lang="en-GB" b="1" dirty="0" smtClean="0"/>
              <a:t>experienced</a:t>
            </a:r>
            <a:r>
              <a:rPr lang="en-GB" dirty="0" smtClean="0"/>
              <a:t> operator</a:t>
            </a:r>
          </a:p>
          <a:p>
            <a:r>
              <a:rPr lang="en-GB" dirty="0" smtClean="0"/>
              <a:t>Should be managed on specialist ward</a:t>
            </a:r>
          </a:p>
          <a:p>
            <a:r>
              <a:rPr lang="en-GB" b="1" dirty="0" smtClean="0"/>
              <a:t>Never</a:t>
            </a:r>
            <a:r>
              <a:rPr lang="en-GB" dirty="0" smtClean="0"/>
              <a:t> clamp a bubbling chest drain</a:t>
            </a:r>
          </a:p>
          <a:p>
            <a:pPr lvl="1"/>
            <a:r>
              <a:rPr lang="en-GB" dirty="0" smtClean="0"/>
              <a:t>Significant risk of tension pneumothorax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Drain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Seldinger</a:t>
            </a:r>
          </a:p>
          <a:p>
            <a:pPr lvl="1"/>
            <a:r>
              <a:rPr lang="en-GB" dirty="0" smtClean="0"/>
              <a:t>Guide wire technique</a:t>
            </a:r>
          </a:p>
          <a:p>
            <a:endParaRPr lang="en-GB" sz="3600" dirty="0" smtClean="0"/>
          </a:p>
          <a:p>
            <a:r>
              <a:rPr lang="en-GB" sz="3600" dirty="0" smtClean="0"/>
              <a:t>Large bore</a:t>
            </a:r>
          </a:p>
          <a:p>
            <a:pPr lvl="1"/>
            <a:r>
              <a:rPr lang="en-GB" dirty="0" smtClean="0"/>
              <a:t>Intercostal blunt dissection 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Seldinger (small bore)</a:t>
            </a:r>
            <a:endParaRPr lang="en-GB" dirty="0"/>
          </a:p>
        </p:txBody>
      </p:sp>
      <p:pic>
        <p:nvPicPr>
          <p:cNvPr id="46082" name="Picture 2" descr="http://www.rocketmedical.com/images/Products/Cardio/Seldinger%20Pack.jpg"/>
          <p:cNvPicPr>
            <a:picLocks noChangeAspect="1" noChangeArrowheads="1"/>
          </p:cNvPicPr>
          <p:nvPr/>
        </p:nvPicPr>
        <p:blipFill>
          <a:blip r:embed="rId3" cstate="print"/>
          <a:srcRect l="6722" r="38540"/>
          <a:stretch>
            <a:fillRect/>
          </a:stretch>
        </p:blipFill>
        <p:spPr bwMode="auto">
          <a:xfrm>
            <a:off x="142844" y="2500306"/>
            <a:ext cx="4071998" cy="2314575"/>
          </a:xfrm>
          <a:prstGeom prst="rect">
            <a:avLst/>
          </a:prstGeom>
          <a:noFill/>
        </p:spPr>
      </p:pic>
      <p:pic>
        <p:nvPicPr>
          <p:cNvPr id="46084" name="Picture 4" descr="http://www.fotosearch.com/bthumb/LIF/LIF154/CCP02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160" y="1428736"/>
            <a:ext cx="4400580" cy="4795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GB" dirty="0" smtClean="0"/>
              <a:t>Large bore</a:t>
            </a:r>
            <a:endParaRPr lang="en-GB" dirty="0"/>
          </a:p>
        </p:txBody>
      </p:sp>
      <p:pic>
        <p:nvPicPr>
          <p:cNvPr id="78850" name="Picture 2" descr="chest_drain.jpg image by eurasian_dav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6143668" cy="54883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2000240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Remember suture!</a:t>
            </a:r>
            <a:endParaRPr lang="en-GB" sz="32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929058" y="2643182"/>
            <a:ext cx="2786082" cy="10001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 underwater seal</a:t>
            </a:r>
            <a:endParaRPr lang="en-GB" dirty="0"/>
          </a:p>
        </p:txBody>
      </p:sp>
      <p:pic>
        <p:nvPicPr>
          <p:cNvPr id="80898" name="Picture 2" descr="http://upload.wikimedia.org/wikipedia/commons/a/a3/Chest_drain_-_bedside_with_flu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5"/>
            <a:ext cx="7786742" cy="5191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Indications for chest drain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Tension pneumothorax (after initial needle decompression)</a:t>
            </a:r>
          </a:p>
          <a:p>
            <a:r>
              <a:rPr lang="en-GB" dirty="0" smtClean="0"/>
              <a:t>Symptomatic pneumothorax</a:t>
            </a:r>
          </a:p>
          <a:p>
            <a:r>
              <a:rPr lang="en-GB" dirty="0" smtClean="0"/>
              <a:t>Complicated parapneumonic effusion and empyema</a:t>
            </a:r>
          </a:p>
          <a:p>
            <a:r>
              <a:rPr lang="en-GB" dirty="0" smtClean="0"/>
              <a:t>Malignant pleural effusion</a:t>
            </a:r>
          </a:p>
          <a:p>
            <a:pPr lvl="1"/>
            <a:r>
              <a:rPr lang="en-GB" dirty="0" smtClean="0"/>
              <a:t>Symptomatic relief</a:t>
            </a:r>
          </a:p>
          <a:p>
            <a:pPr lvl="1"/>
            <a:r>
              <a:rPr lang="en-GB" dirty="0" smtClean="0"/>
              <a:t>Pleurodesis</a:t>
            </a:r>
          </a:p>
          <a:p>
            <a:r>
              <a:rPr lang="en-GB" dirty="0" smtClean="0"/>
              <a:t>Traumatic haemopneumothorax</a:t>
            </a:r>
          </a:p>
          <a:p>
            <a:pPr lvl="1"/>
            <a:r>
              <a:rPr lang="en-GB" dirty="0" smtClean="0"/>
              <a:t>Large drain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Complications of chest drains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Pain (most common)</a:t>
            </a:r>
          </a:p>
          <a:p>
            <a:r>
              <a:rPr lang="en-GB" dirty="0" smtClean="0"/>
              <a:t>Inadequate placement</a:t>
            </a:r>
          </a:p>
          <a:p>
            <a:r>
              <a:rPr lang="en-GB" dirty="0" smtClean="0"/>
              <a:t>Surgical emphysema</a:t>
            </a:r>
          </a:p>
          <a:p>
            <a:r>
              <a:rPr lang="en-GB" dirty="0" smtClean="0"/>
              <a:t>Infection</a:t>
            </a:r>
          </a:p>
          <a:p>
            <a:r>
              <a:rPr lang="en-GB" dirty="0" smtClean="0"/>
              <a:t>Haemorrhage</a:t>
            </a:r>
          </a:p>
          <a:p>
            <a:r>
              <a:rPr lang="en-GB" dirty="0" smtClean="0"/>
              <a:t>Organ damage</a:t>
            </a:r>
          </a:p>
          <a:p>
            <a:r>
              <a:rPr lang="en-GB" dirty="0" smtClean="0"/>
              <a:t>Re-expansion pulmonary oedema</a:t>
            </a:r>
          </a:p>
          <a:p>
            <a:pPr lvl="1"/>
            <a:r>
              <a:rPr lang="en-GB" dirty="0" smtClean="0"/>
              <a:t>Large effusions that drain quickly</a:t>
            </a:r>
          </a:p>
          <a:p>
            <a:r>
              <a:rPr lang="en-GB" dirty="0" smtClean="0"/>
              <a:t>Vasovagal</a:t>
            </a:r>
          </a:p>
          <a:p>
            <a:r>
              <a:rPr lang="en-GB" dirty="0" smtClean="0"/>
              <a:t>Rarely sudden death</a:t>
            </a:r>
          </a:p>
          <a:p>
            <a:pPr lvl="1"/>
            <a:r>
              <a:rPr lang="en-GB" dirty="0" smtClean="0"/>
              <a:t>Vagus nerve irritation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12140" r="9584"/>
          <a:stretch>
            <a:fillRect/>
          </a:stretch>
        </p:blipFill>
        <p:spPr bwMode="auto">
          <a:xfrm>
            <a:off x="520359" y="0"/>
            <a:ext cx="8052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Pleural Anatomy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643050"/>
            <a:ext cx="79296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Pleura</a:t>
            </a:r>
            <a:r>
              <a:rPr lang="en-GB" dirty="0" smtClean="0"/>
              <a:t>:</a:t>
            </a:r>
          </a:p>
          <a:p>
            <a:r>
              <a:rPr lang="en-GB" dirty="0" smtClean="0"/>
              <a:t>Serous membrane covering the Lung</a:t>
            </a:r>
          </a:p>
          <a:p>
            <a:r>
              <a:rPr lang="en-GB" dirty="0" smtClean="0"/>
              <a:t>Double layer: </a:t>
            </a:r>
          </a:p>
          <a:p>
            <a:pPr lvl="1"/>
            <a:r>
              <a:rPr lang="en-GB" b="1" dirty="0" smtClean="0"/>
              <a:t>Inner visceral </a:t>
            </a:r>
            <a:r>
              <a:rPr lang="en-GB" dirty="0" smtClean="0"/>
              <a:t>- covers lung itself</a:t>
            </a:r>
          </a:p>
          <a:p>
            <a:pPr lvl="1"/>
            <a:r>
              <a:rPr lang="en-GB" b="1" dirty="0" smtClean="0"/>
              <a:t>Outer parietal</a:t>
            </a:r>
            <a:r>
              <a:rPr lang="en-GB" dirty="0" smtClean="0"/>
              <a:t> -covers inner surface of thoracic wall</a:t>
            </a:r>
          </a:p>
          <a:p>
            <a:endParaRPr lang="en-GB" dirty="0" smtClean="0"/>
          </a:p>
          <a:p>
            <a:r>
              <a:rPr lang="en-GB" b="1" dirty="0" smtClean="0"/>
              <a:t>Pleural cavity</a:t>
            </a:r>
            <a:endParaRPr lang="en-GB" dirty="0" smtClean="0"/>
          </a:p>
          <a:p>
            <a:r>
              <a:rPr lang="en-GB" dirty="0" smtClean="0"/>
              <a:t>	4 ml of serous fluid </a:t>
            </a:r>
          </a:p>
          <a:p>
            <a:r>
              <a:rPr lang="en-GB" b="1" dirty="0" smtClean="0"/>
              <a:t>Function:</a:t>
            </a:r>
            <a:r>
              <a:rPr lang="en-GB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Lubricates the 2 pleural surfaces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Allows layers of pleura to slide smoothly over each over during respiration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Surface tension allows lung surface to stay touching thoracic wall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Creates a seal between 2 pleural surfaces</a:t>
            </a:r>
          </a:p>
          <a:p>
            <a:endParaRPr lang="en-GB" dirty="0" smtClean="0"/>
          </a:p>
          <a:p>
            <a:r>
              <a:rPr lang="en-GB" dirty="0" smtClean="0"/>
              <a:t>The two layers </a:t>
            </a:r>
            <a:r>
              <a:rPr lang="en-GB" i="1" dirty="0" smtClean="0"/>
              <a:t>combine around the root of the lung</a:t>
            </a:r>
            <a:r>
              <a:rPr lang="en-GB" dirty="0" smtClean="0"/>
              <a:t> – so the root of lung has no pleural coverage, the layers combine to form the </a:t>
            </a:r>
            <a:r>
              <a:rPr lang="en-GB" b="1" dirty="0" smtClean="0"/>
              <a:t>pulmonary ligament</a:t>
            </a:r>
            <a:r>
              <a:rPr lang="en-GB" dirty="0" smtClean="0"/>
              <a:t>, which runs inferiorly and attaches the root of the lung to the diaphragm.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14040" r="11076"/>
          <a:stretch>
            <a:fillRect/>
          </a:stretch>
        </p:blipFill>
        <p:spPr bwMode="auto">
          <a:xfrm>
            <a:off x="642910" y="0"/>
            <a:ext cx="7703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Y0530839_RWA0000366778501 CxR_0_1"/>
          <p:cNvPicPr>
            <a:picLocks noChangeAspect="1" noChangeArrowheads="1"/>
          </p:cNvPicPr>
          <p:nvPr/>
        </p:nvPicPr>
        <p:blipFill>
          <a:blip r:embed="rId3" cstate="print">
            <a:lum bright="-24000" contrast="36000"/>
          </a:blip>
          <a:srcRect l="8446" r="3639"/>
          <a:stretch>
            <a:fillRect/>
          </a:stretch>
        </p:blipFill>
        <p:spPr bwMode="auto">
          <a:xfrm>
            <a:off x="928662" y="-24"/>
            <a:ext cx="7316812" cy="68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Y0530839_RWA0000366797001_5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0"/>
            <a:ext cx="684053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EY0530839_RWA0000366797001 BB_6_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6038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EY0530839_RWA0000366797001 B_5_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4450"/>
            <a:ext cx="6767513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Y0530839_RWA0000366797001 C_5_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4450"/>
            <a:ext cx="67691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EY0530839_RWA0000366797001 D_5_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Y0530839_RWA0000366797001 E_5_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875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Y0530839_RWA0000366797001 F_5_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684053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EY0530839_RWA0000366797001 G_5_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-11113"/>
            <a:ext cx="684053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natomytopics.files.wordpress.com/2009/01/pleura-surfaces-and-rece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076949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EY0530839_RWA0000366797001 I_5_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-11113"/>
            <a:ext cx="684053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G_14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12875"/>
            <a:ext cx="2866853" cy="3659199"/>
          </a:xfrm>
          <a:prstGeom prst="rect">
            <a:avLst/>
          </a:prstGeom>
          <a:noFill/>
        </p:spPr>
      </p:pic>
      <p:pic>
        <p:nvPicPr>
          <p:cNvPr id="3" name="Picture 2" descr="09"/>
          <p:cNvPicPr>
            <a:picLocks noChangeAspect="1" noChangeArrowheads="1"/>
          </p:cNvPicPr>
          <p:nvPr/>
        </p:nvPicPr>
        <p:blipFill>
          <a:blip r:embed="rId4" cstate="print"/>
          <a:srcRect l="12500" t="4855" r="7812" b="15992"/>
          <a:stretch>
            <a:fillRect/>
          </a:stretch>
        </p:blipFill>
        <p:spPr bwMode="auto">
          <a:xfrm>
            <a:off x="0" y="1354542"/>
            <a:ext cx="6715140" cy="50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28572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Ultrasound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Asbestos-related pleural disease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Spectrum of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Benign pleural plaques</a:t>
            </a:r>
          </a:p>
          <a:p>
            <a:r>
              <a:rPr lang="en-GB" dirty="0" smtClean="0"/>
              <a:t>Benign pleural effusions</a:t>
            </a:r>
          </a:p>
          <a:p>
            <a:r>
              <a:rPr lang="en-GB" dirty="0" smtClean="0"/>
              <a:t>Diffuse pleural thickening</a:t>
            </a:r>
          </a:p>
          <a:p>
            <a:r>
              <a:rPr lang="en-GB" dirty="0" smtClean="0"/>
              <a:t>Rounded atelectasis (folded lung)</a:t>
            </a:r>
          </a:p>
          <a:p>
            <a:r>
              <a:rPr lang="en-GB" dirty="0" smtClean="0"/>
              <a:t>(Asbestosis – not pleural disease)</a:t>
            </a:r>
          </a:p>
          <a:p>
            <a:r>
              <a:rPr lang="en-GB" dirty="0" smtClean="0"/>
              <a:t>Mesothelioma</a:t>
            </a:r>
          </a:p>
          <a:p>
            <a:r>
              <a:rPr lang="en-GB" dirty="0" smtClean="0"/>
              <a:t>(Lung cancer – not specifically pleural)</a:t>
            </a:r>
            <a:endParaRPr lang="en-GB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Asbestos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Naturally occurring silicate fibres</a:t>
            </a:r>
          </a:p>
          <a:p>
            <a:r>
              <a:rPr lang="en-GB" dirty="0" smtClean="0"/>
              <a:t>Serpentine or amphiboles</a:t>
            </a:r>
          </a:p>
          <a:p>
            <a:r>
              <a:rPr lang="en-GB" dirty="0" smtClean="0"/>
              <a:t>Some more carcinogenic</a:t>
            </a:r>
          </a:p>
          <a:p>
            <a:r>
              <a:rPr lang="en-GB" dirty="0" smtClean="0"/>
              <a:t>Exposure</a:t>
            </a:r>
          </a:p>
          <a:p>
            <a:pPr lvl="1"/>
            <a:r>
              <a:rPr lang="en-GB" dirty="0" smtClean="0"/>
              <a:t>Commercial</a:t>
            </a:r>
          </a:p>
          <a:p>
            <a:pPr lvl="1"/>
            <a:r>
              <a:rPr lang="en-GB" dirty="0" smtClean="0"/>
              <a:t>Domestic</a:t>
            </a:r>
          </a:p>
          <a:p>
            <a:r>
              <a:rPr lang="en-GB" dirty="0" smtClean="0"/>
              <a:t>Long latency period</a:t>
            </a:r>
          </a:p>
          <a:p>
            <a:pPr lvl="1"/>
            <a:r>
              <a:rPr lang="en-GB" dirty="0" smtClean="0"/>
              <a:t>Up to 40 years</a:t>
            </a:r>
            <a:endParaRPr lang="en-GB" dirty="0"/>
          </a:p>
        </p:txBody>
      </p:sp>
      <p:pic>
        <p:nvPicPr>
          <p:cNvPr id="82946" name="Picture 2" descr="http://156.63.18.80/bs%20pics/asbeestos_p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357298"/>
            <a:ext cx="2286000" cy="2667000"/>
          </a:xfrm>
          <a:prstGeom prst="rect">
            <a:avLst/>
          </a:prstGeom>
          <a:noFill/>
        </p:spPr>
      </p:pic>
      <p:pic>
        <p:nvPicPr>
          <p:cNvPr id="82948" name="Picture 4" descr="http://www.nsula.edu/ehs/asbes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5000628" cy="2500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 pleural plaques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</a:t>
            </a:r>
          </a:p>
          <a:p>
            <a:r>
              <a:rPr lang="en-GB" dirty="0" smtClean="0"/>
              <a:t>Discrete areas of thickening on parietal pleura that may calcify</a:t>
            </a:r>
          </a:p>
          <a:p>
            <a:r>
              <a:rPr lang="en-GB" dirty="0" smtClean="0"/>
              <a:t>Usually symmetrical</a:t>
            </a:r>
          </a:p>
          <a:p>
            <a:r>
              <a:rPr lang="en-GB" dirty="0" smtClean="0"/>
              <a:t>Asymptomatic</a:t>
            </a:r>
          </a:p>
          <a:p>
            <a:r>
              <a:rPr lang="en-GB" dirty="0" smtClean="0"/>
              <a:t>No evidence they are premalignant</a:t>
            </a:r>
          </a:p>
          <a:p>
            <a:r>
              <a:rPr lang="en-GB" dirty="0" smtClean="0"/>
              <a:t>No need to follow up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10784" r="9559"/>
          <a:stretch>
            <a:fillRect/>
          </a:stretch>
        </p:blipFill>
        <p:spPr bwMode="auto">
          <a:xfrm>
            <a:off x="449636" y="0"/>
            <a:ext cx="81943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23317" r="22692" b="14664"/>
          <a:stretch>
            <a:fillRect/>
          </a:stretch>
        </p:blipFill>
        <p:spPr bwMode="auto">
          <a:xfrm>
            <a:off x="1214414" y="0"/>
            <a:ext cx="657229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Benign asbestos pleural effusions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manifestation of pleural disease</a:t>
            </a:r>
          </a:p>
          <a:p>
            <a:r>
              <a:rPr lang="en-GB" dirty="0" smtClean="0"/>
              <a:t>Usually small and unilateral</a:t>
            </a:r>
          </a:p>
          <a:p>
            <a:r>
              <a:rPr lang="en-GB" dirty="0" smtClean="0"/>
              <a:t>Usually resolve spontaneously</a:t>
            </a:r>
          </a:p>
          <a:p>
            <a:r>
              <a:rPr lang="en-GB" dirty="0" smtClean="0"/>
              <a:t>Bloodstained exudate</a:t>
            </a:r>
          </a:p>
          <a:p>
            <a:r>
              <a:rPr lang="en-GB" dirty="0" smtClean="0"/>
              <a:t>Must exclude mesothelioma</a:t>
            </a:r>
          </a:p>
          <a:p>
            <a:r>
              <a:rPr lang="en-GB" dirty="0" smtClean="0"/>
              <a:t>Symptomatic treatment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Diffuse pleural thickening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Extensive fibrosis of visceral pleura with adhesion to parietal pleura</a:t>
            </a:r>
          </a:p>
          <a:p>
            <a:r>
              <a:rPr lang="en-GB" dirty="0" smtClean="0"/>
              <a:t>SOB and chest pain common</a:t>
            </a:r>
          </a:p>
          <a:p>
            <a:r>
              <a:rPr lang="en-GB" dirty="0" smtClean="0"/>
              <a:t>Restrictive spirometry</a:t>
            </a:r>
          </a:p>
          <a:p>
            <a:r>
              <a:rPr lang="en-GB" dirty="0" smtClean="0"/>
              <a:t>Need to differentiate from mesothelioma</a:t>
            </a:r>
          </a:p>
          <a:p>
            <a:r>
              <a:rPr lang="en-GB" dirty="0" smtClean="0"/>
              <a:t>Difficult to treat</a:t>
            </a:r>
          </a:p>
          <a:p>
            <a:r>
              <a:rPr lang="en-GB" dirty="0" smtClean="0"/>
              <a:t>Compensation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Pleural Anatomy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Parietal Pleura</a:t>
            </a:r>
          </a:p>
          <a:p>
            <a:pPr lvl="1"/>
            <a:r>
              <a:rPr lang="en-GB" sz="2400" dirty="0" smtClean="0"/>
              <a:t>senses PAIN, lines inner surface of thoracic wall</a:t>
            </a:r>
          </a:p>
          <a:p>
            <a:pPr lvl="1"/>
            <a:r>
              <a:rPr lang="en-GB" sz="2400" dirty="0" smtClean="0"/>
              <a:t>Nerve supply: Intercostal nerve, Phrenic nerve</a:t>
            </a:r>
          </a:p>
          <a:p>
            <a:pPr lvl="1"/>
            <a:endParaRPr lang="en-GB" sz="2400" dirty="0" smtClean="0"/>
          </a:p>
          <a:p>
            <a:r>
              <a:rPr lang="en-GB" sz="2800" dirty="0" smtClean="0"/>
              <a:t>Visceral Pleura</a:t>
            </a:r>
          </a:p>
          <a:p>
            <a:pPr lvl="1"/>
            <a:r>
              <a:rPr lang="en-GB" sz="2400" dirty="0" smtClean="0"/>
              <a:t>sensitive to STRETCH, lines lung ext and dips into all fissures</a:t>
            </a:r>
          </a:p>
          <a:p>
            <a:pPr lvl="1"/>
            <a:r>
              <a:rPr lang="en-GB" sz="2400" dirty="0" smtClean="0"/>
              <a:t>Nerve supply : contains vasomotor fibres and sensory ending of Cranial Nerve X for respiratory reflexes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occup-med.com/content/figures/1745-6673-3-20-1-l.jpg"/>
          <p:cNvPicPr>
            <a:picLocks noChangeAspect="1" noChangeArrowheads="1"/>
          </p:cNvPicPr>
          <p:nvPr/>
        </p:nvPicPr>
        <p:blipFill>
          <a:blip r:embed="rId3" cstate="print"/>
          <a:srcRect t="4179" r="7547" b="4913"/>
          <a:stretch>
            <a:fillRect/>
          </a:stretch>
        </p:blipFill>
        <p:spPr bwMode="auto">
          <a:xfrm>
            <a:off x="642910" y="0"/>
            <a:ext cx="7715304" cy="6849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Mesothelioma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00684" cy="4525963"/>
          </a:xfrm>
        </p:spPr>
        <p:txBody>
          <a:bodyPr/>
          <a:lstStyle/>
          <a:p>
            <a:r>
              <a:rPr lang="en-GB" dirty="0" smtClean="0"/>
              <a:t>Malignant tumour of pleura (or peritoneum) from asbestos</a:t>
            </a:r>
          </a:p>
          <a:p>
            <a:r>
              <a:rPr lang="en-GB" dirty="0" smtClean="0"/>
              <a:t>Not dose related</a:t>
            </a:r>
          </a:p>
          <a:p>
            <a:r>
              <a:rPr lang="en-GB" dirty="0" smtClean="0"/>
              <a:t>Not associated with smoking</a:t>
            </a:r>
          </a:p>
          <a:p>
            <a:r>
              <a:rPr lang="en-GB" dirty="0" smtClean="0"/>
              <a:t>Chest pain / SOB / sweating</a:t>
            </a:r>
          </a:p>
          <a:p>
            <a:r>
              <a:rPr lang="en-GB" dirty="0" smtClean="0"/>
              <a:t>Chest wall invasion (thoracentesis sites)</a:t>
            </a:r>
          </a:p>
          <a:p>
            <a:r>
              <a:rPr lang="en-GB" dirty="0" smtClean="0"/>
              <a:t>Generally poor prognosis – 12 months</a:t>
            </a:r>
            <a:endParaRPr lang="en-GB" dirty="0"/>
          </a:p>
        </p:txBody>
      </p:sp>
      <p:sp>
        <p:nvSpPr>
          <p:cNvPr id="123906" name="AutoShape 2" descr="http://www.wpclipart.com/holiday/halloween/graveyard/.cache/R_I_P_graveston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08" name="AutoShape 4" descr="http://www.wpclipart.com/holiday/halloween/graveyard/.cache/R_I_P_graveston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10" name="AutoShape 6" descr="http://www.wpclipart.com/holiday/halloween/graveyard/.cache/R_I_P_gravestone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12" name="AutoShape 8" descr="R I P gravestone">
            <a:hlinkClick r:id="rId3" tooltip="R_I_P_gravestone.png - Click to see available image formats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9334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14" name="AutoShape 10" descr="R I P gravestone">
            <a:hlinkClick r:id="rId3" tooltip="R_I_P_gravestone.png - Click to see available image formats"/>
          </p:cNvPr>
          <p:cNvSpPr>
            <a:spLocks noChangeAspect="1" noChangeArrowheads="1"/>
          </p:cNvSpPr>
          <p:nvPr/>
        </p:nvSpPr>
        <p:spPr bwMode="auto">
          <a:xfrm>
            <a:off x="155575" y="-547688"/>
            <a:ext cx="93345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916" name="AutoShape 12" descr="R I P gravest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4" name="Content Placeholder 13" descr="R_I_P_gravestone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215074" y="2143116"/>
            <a:ext cx="2400000" cy="2920635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Mesothelioma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Pleural fluid aspiration</a:t>
            </a:r>
          </a:p>
          <a:p>
            <a:pPr lvl="1"/>
            <a:r>
              <a:rPr lang="en-GB" dirty="0" smtClean="0"/>
              <a:t>Low cytological yield</a:t>
            </a:r>
          </a:p>
          <a:p>
            <a:pPr lvl="1"/>
            <a:r>
              <a:rPr lang="en-GB" dirty="0" smtClean="0"/>
              <a:t>Avoid repeated aspiration</a:t>
            </a:r>
          </a:p>
          <a:p>
            <a:r>
              <a:rPr lang="en-GB" dirty="0" smtClean="0"/>
              <a:t>CXR and CT</a:t>
            </a:r>
          </a:p>
          <a:p>
            <a:pPr lvl="1"/>
            <a:r>
              <a:rPr lang="en-GB" dirty="0" smtClean="0"/>
              <a:t>Moderate to large effusion</a:t>
            </a:r>
          </a:p>
          <a:p>
            <a:pPr lvl="1"/>
            <a:r>
              <a:rPr lang="en-GB" dirty="0" smtClean="0"/>
              <a:t>Pleural nodularity</a:t>
            </a:r>
          </a:p>
          <a:p>
            <a:pPr lvl="1"/>
            <a:r>
              <a:rPr lang="en-GB" dirty="0" smtClean="0"/>
              <a:t>Pleural mass or thickening</a:t>
            </a:r>
          </a:p>
          <a:p>
            <a:pPr lvl="1"/>
            <a:r>
              <a:rPr lang="en-GB" dirty="0" smtClean="0"/>
              <a:t>Local invasion</a:t>
            </a:r>
          </a:p>
          <a:p>
            <a:pPr lvl="1"/>
            <a:r>
              <a:rPr lang="en-GB" dirty="0" smtClean="0"/>
              <a:t>Lung entrapment</a:t>
            </a:r>
          </a:p>
          <a:p>
            <a:r>
              <a:rPr lang="en-GB" dirty="0" smtClean="0"/>
              <a:t>Biopsy</a:t>
            </a:r>
          </a:p>
          <a:p>
            <a:pPr lvl="1"/>
            <a:r>
              <a:rPr lang="en-GB" dirty="0" smtClean="0"/>
              <a:t>Under CT/USS/Direct vision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452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Pleurodese effusions</a:t>
            </a:r>
          </a:p>
          <a:p>
            <a:r>
              <a:rPr lang="en-GB" dirty="0" smtClean="0"/>
              <a:t>Radiotherapy</a:t>
            </a:r>
          </a:p>
          <a:p>
            <a:pPr lvl="1"/>
            <a:r>
              <a:rPr lang="en-GB" dirty="0" smtClean="0"/>
              <a:t>Palliative</a:t>
            </a:r>
          </a:p>
          <a:p>
            <a:pPr lvl="1"/>
            <a:r>
              <a:rPr lang="en-GB" dirty="0" smtClean="0"/>
              <a:t>Prophylactic</a:t>
            </a:r>
          </a:p>
          <a:p>
            <a:r>
              <a:rPr lang="en-GB" dirty="0" smtClean="0"/>
              <a:t>Surgery</a:t>
            </a:r>
          </a:p>
          <a:p>
            <a:pPr lvl="1"/>
            <a:r>
              <a:rPr lang="en-GB" dirty="0" smtClean="0"/>
              <a:t>Need to be very fit</a:t>
            </a:r>
          </a:p>
          <a:p>
            <a:r>
              <a:rPr lang="en-GB" dirty="0" smtClean="0"/>
              <a:t>Chemotherapy</a:t>
            </a:r>
          </a:p>
          <a:p>
            <a:pPr lvl="1"/>
            <a:r>
              <a:rPr lang="en-GB" dirty="0" smtClean="0"/>
              <a:t>Trials mainly</a:t>
            </a:r>
          </a:p>
          <a:p>
            <a:r>
              <a:rPr lang="en-GB" dirty="0" smtClean="0"/>
              <a:t>Palliative care</a:t>
            </a:r>
          </a:p>
          <a:p>
            <a:r>
              <a:rPr lang="en-GB" dirty="0" smtClean="0"/>
              <a:t>Report deaths to fiscal</a:t>
            </a:r>
          </a:p>
          <a:p>
            <a:r>
              <a:rPr lang="en-GB" dirty="0" smtClean="0"/>
              <a:t>Compensation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IMG_6934.jpg image by jamesk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brighamrad.harvard.edu/Cases/bwh/images/90/R20M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05602"/>
            <a:ext cx="9100782" cy="643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pneumothorax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Pneumothorax – Air in pleural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9 per 100,000 annually</a:t>
            </a:r>
          </a:p>
          <a:p>
            <a:r>
              <a:rPr lang="en-GB" dirty="0" smtClean="0"/>
              <a:t>More common in:</a:t>
            </a:r>
          </a:p>
          <a:p>
            <a:pPr lvl="1"/>
            <a:r>
              <a:rPr lang="en-GB" dirty="0" smtClean="0"/>
              <a:t>Tall thin men</a:t>
            </a:r>
          </a:p>
          <a:p>
            <a:pPr lvl="1"/>
            <a:r>
              <a:rPr lang="en-GB" dirty="0" smtClean="0"/>
              <a:t>Smokers</a:t>
            </a:r>
          </a:p>
          <a:p>
            <a:pPr lvl="1"/>
            <a:r>
              <a:rPr lang="en-GB" dirty="0" smtClean="0"/>
              <a:t>Cannabis</a:t>
            </a:r>
          </a:p>
          <a:p>
            <a:pPr lvl="1"/>
            <a:r>
              <a:rPr lang="en-GB" dirty="0" smtClean="0"/>
              <a:t>Underlying lung disease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Primary</a:t>
            </a:r>
          </a:p>
          <a:p>
            <a:pPr lvl="1"/>
            <a:r>
              <a:rPr lang="en-GB" dirty="0" smtClean="0"/>
              <a:t>Normal lungs</a:t>
            </a:r>
          </a:p>
          <a:p>
            <a:pPr lvl="1"/>
            <a:r>
              <a:rPr lang="en-GB" dirty="0" smtClean="0"/>
              <a:t>Apical bullae rupture</a:t>
            </a:r>
          </a:p>
          <a:p>
            <a:r>
              <a:rPr lang="en-GB" dirty="0" smtClean="0"/>
              <a:t>Secondary</a:t>
            </a:r>
          </a:p>
          <a:p>
            <a:pPr lvl="1"/>
            <a:r>
              <a:rPr lang="en-GB" dirty="0" smtClean="0"/>
              <a:t>Underlying lung disease (e.g. COPD)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ttp://www.rtjournalonline.com/pneumothorax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0" y="0"/>
            <a:ext cx="6215074" cy="686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SOB, hypoxia</a:t>
            </a:r>
          </a:p>
          <a:p>
            <a:r>
              <a:rPr lang="en-GB" dirty="0" smtClean="0"/>
              <a:t>Acute onset pleuritic chest pain</a:t>
            </a:r>
          </a:p>
          <a:p>
            <a:r>
              <a:rPr lang="en-GB" dirty="0" smtClean="0"/>
              <a:t>Signs</a:t>
            </a:r>
          </a:p>
          <a:p>
            <a:pPr lvl="1"/>
            <a:r>
              <a:rPr lang="en-GB" dirty="0" smtClean="0"/>
              <a:t>Tachycardia</a:t>
            </a:r>
          </a:p>
          <a:p>
            <a:pPr lvl="1"/>
            <a:r>
              <a:rPr lang="en-GB" dirty="0" smtClean="0"/>
              <a:t>Hyper-resonant percussion note</a:t>
            </a:r>
          </a:p>
          <a:p>
            <a:pPr lvl="1"/>
            <a:r>
              <a:rPr lang="en-GB" dirty="0" smtClean="0"/>
              <a:t>Reduced expansion</a:t>
            </a:r>
          </a:p>
          <a:p>
            <a:pPr lvl="1"/>
            <a:r>
              <a:rPr lang="en-GB" dirty="0" smtClean="0"/>
              <a:t>Quiet breath sounds on auscultation</a:t>
            </a:r>
          </a:p>
          <a:p>
            <a:pPr lvl="1"/>
            <a:r>
              <a:rPr lang="en-GB" dirty="0" smtClean="0"/>
              <a:t>Hamman’s sign (‘Click’ on auscultation left side)</a:t>
            </a:r>
            <a:endParaRPr lang="en-GB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Chest X-ray usually sufficient</a:t>
            </a:r>
          </a:p>
          <a:p>
            <a:pPr lvl="1"/>
            <a:r>
              <a:rPr lang="en-GB" dirty="0" smtClean="0"/>
              <a:t>Small = &lt;2cm rim of air</a:t>
            </a:r>
          </a:p>
          <a:p>
            <a:pPr lvl="1"/>
            <a:r>
              <a:rPr lang="en-GB" dirty="0" smtClean="0"/>
              <a:t>Large = &gt;2cm rim of air</a:t>
            </a:r>
          </a:p>
          <a:p>
            <a:pPr lvl="1"/>
            <a:r>
              <a:rPr lang="en-GB" dirty="0" smtClean="0"/>
              <a:t>2cm rim is approx = 50% pneumothorax by volume</a:t>
            </a:r>
          </a:p>
          <a:p>
            <a:r>
              <a:rPr lang="en-GB" dirty="0" smtClean="0"/>
              <a:t>Arterial Blood gases</a:t>
            </a:r>
          </a:p>
          <a:p>
            <a:pPr lvl="1"/>
            <a:r>
              <a:rPr lang="en-GB" dirty="0" smtClean="0"/>
              <a:t>Hypoxia</a:t>
            </a:r>
          </a:p>
          <a:p>
            <a:r>
              <a:rPr lang="en-GB" dirty="0" smtClean="0"/>
              <a:t>CT chest</a:t>
            </a:r>
          </a:p>
          <a:p>
            <a:pPr lvl="1"/>
            <a:r>
              <a:rPr lang="en-GB" dirty="0" smtClean="0"/>
              <a:t>Useful to differentiate bullous lung disease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Pleural effusions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ttp://www.emedmag.com/images/1005pneu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86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Oxygen</a:t>
            </a:r>
          </a:p>
          <a:p>
            <a:r>
              <a:rPr lang="en-GB" dirty="0" smtClean="0"/>
              <a:t>No treatment if asymptomatic and small</a:t>
            </a:r>
          </a:p>
          <a:p>
            <a:r>
              <a:rPr lang="en-GB" dirty="0" smtClean="0"/>
              <a:t>Aspiration</a:t>
            </a:r>
          </a:p>
          <a:p>
            <a:pPr lvl="1"/>
            <a:r>
              <a:rPr lang="en-GB" dirty="0" smtClean="0"/>
              <a:t>Avoids chest drain</a:t>
            </a:r>
          </a:p>
          <a:p>
            <a:pPr lvl="1"/>
            <a:r>
              <a:rPr lang="en-GB" dirty="0" smtClean="0"/>
              <a:t>Time consuming</a:t>
            </a:r>
          </a:p>
          <a:p>
            <a:pPr lvl="1"/>
            <a:r>
              <a:rPr lang="en-GB" dirty="0" smtClean="0"/>
              <a:t>May fail</a:t>
            </a:r>
          </a:p>
          <a:p>
            <a:r>
              <a:rPr lang="en-GB" dirty="0" smtClean="0"/>
              <a:t>Formal chest drain</a:t>
            </a:r>
          </a:p>
          <a:p>
            <a:r>
              <a:rPr lang="en-GB" dirty="0" smtClean="0"/>
              <a:t>May need suction</a:t>
            </a:r>
          </a:p>
          <a:p>
            <a:r>
              <a:rPr lang="en-GB" dirty="0" smtClean="0"/>
              <a:t>Surgical intervention</a:t>
            </a:r>
            <a:endParaRPr lang="en-GB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Surgical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Indications</a:t>
            </a:r>
          </a:p>
          <a:p>
            <a:pPr lvl="1"/>
            <a:r>
              <a:rPr lang="en-GB" dirty="0" smtClean="0"/>
              <a:t>Second ipsilateral ptx</a:t>
            </a:r>
          </a:p>
          <a:p>
            <a:pPr lvl="1"/>
            <a:r>
              <a:rPr lang="en-GB" dirty="0" smtClean="0"/>
              <a:t>First contralateral ptx</a:t>
            </a:r>
          </a:p>
          <a:p>
            <a:pPr lvl="1"/>
            <a:r>
              <a:rPr lang="en-GB" dirty="0" smtClean="0"/>
              <a:t>Bilateral spontaneous ptx</a:t>
            </a:r>
          </a:p>
          <a:p>
            <a:pPr lvl="1"/>
            <a:r>
              <a:rPr lang="en-GB" dirty="0" smtClean="0"/>
              <a:t>Persistent air leak (&gt;5 days of drainage)</a:t>
            </a:r>
          </a:p>
          <a:p>
            <a:pPr lvl="1"/>
            <a:r>
              <a:rPr lang="en-GB" dirty="0" smtClean="0"/>
              <a:t>Spontaneous haemothorax</a:t>
            </a:r>
          </a:p>
          <a:p>
            <a:pPr lvl="1"/>
            <a:r>
              <a:rPr lang="en-GB" dirty="0" smtClean="0"/>
              <a:t>Risk professions (pilots, divers) after first ptx</a:t>
            </a:r>
            <a:endParaRPr lang="en-GB" dirty="0"/>
          </a:p>
        </p:txBody>
      </p:sp>
      <p:pic>
        <p:nvPicPr>
          <p:cNvPr id="142338" name="Picture 2" descr="http://pelhammedlock.com/wp-content/uploads/2008/10/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1"/>
            <a:ext cx="4500562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CXR</a:t>
            </a:r>
          </a:p>
          <a:p>
            <a:r>
              <a:rPr lang="en-GB" dirty="0" smtClean="0"/>
              <a:t>Discuss flying and diving after pneumothorax</a:t>
            </a:r>
          </a:p>
          <a:p>
            <a:r>
              <a:rPr lang="en-GB" dirty="0" smtClean="0"/>
              <a:t>Risk of recurrence</a:t>
            </a:r>
          </a:p>
          <a:p>
            <a:r>
              <a:rPr lang="en-GB" dirty="0" smtClean="0"/>
              <a:t>Smoking cessation</a:t>
            </a:r>
            <a:endParaRPr lang="en-GB" dirty="0"/>
          </a:p>
        </p:txBody>
      </p:sp>
      <p:pic>
        <p:nvPicPr>
          <p:cNvPr id="144386" name="Picture 2" descr="http://www.alliesparty.com/images/no_smoking_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156956"/>
            <a:ext cx="3714776" cy="370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Tension Pneumothorax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Emergency – can lead to cardiac arrest</a:t>
            </a:r>
          </a:p>
          <a:p>
            <a:r>
              <a:rPr lang="en-GB" dirty="0" smtClean="0"/>
              <a:t>One-way valve, progressively increasing pressure in pleural space</a:t>
            </a:r>
          </a:p>
          <a:p>
            <a:r>
              <a:rPr lang="en-GB" dirty="0" smtClean="0"/>
              <a:t>Pushes other chest organs to </a:t>
            </a:r>
            <a:r>
              <a:rPr lang="en-GB" b="1" dirty="0" smtClean="0"/>
              <a:t>opposite</a:t>
            </a:r>
            <a:r>
              <a:rPr lang="en-GB" dirty="0" smtClean="0"/>
              <a:t> side to affected side</a:t>
            </a:r>
          </a:p>
          <a:p>
            <a:r>
              <a:rPr lang="en-GB" dirty="0" smtClean="0"/>
              <a:t>Acute respiratory distress</a:t>
            </a:r>
          </a:p>
          <a:p>
            <a:r>
              <a:rPr lang="en-GB" dirty="0" smtClean="0"/>
              <a:t>Signs</a:t>
            </a:r>
          </a:p>
          <a:p>
            <a:pPr lvl="1"/>
            <a:r>
              <a:rPr lang="en-GB" dirty="0" smtClean="0"/>
              <a:t>Trachea deviated to opposite side</a:t>
            </a:r>
          </a:p>
          <a:p>
            <a:pPr lvl="1"/>
            <a:r>
              <a:rPr lang="en-GB" dirty="0" smtClean="0"/>
              <a:t>Hypotension</a:t>
            </a:r>
          </a:p>
          <a:p>
            <a:pPr lvl="1"/>
            <a:r>
              <a:rPr lang="en-GB" dirty="0" smtClean="0"/>
              <a:t>Raised JVP</a:t>
            </a:r>
          </a:p>
          <a:p>
            <a:pPr lvl="1"/>
            <a:r>
              <a:rPr lang="en-GB" dirty="0" smtClean="0"/>
              <a:t>Reduced air entry on affected side</a:t>
            </a:r>
            <a:endParaRPr lang="en-GB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http://static.flickr.com/27/47767890_eaf470edcc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36" y="0"/>
            <a:ext cx="5929322" cy="683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wildiris3.securesites.net/cms_prod/files/course/183/EMTB5_fi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86497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of Tension Ptx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High flow oxygen</a:t>
            </a:r>
          </a:p>
          <a:p>
            <a:r>
              <a:rPr lang="en-GB" dirty="0" smtClean="0"/>
              <a:t>Needle decompression</a:t>
            </a:r>
          </a:p>
          <a:p>
            <a:pPr lvl="1"/>
            <a:r>
              <a:rPr lang="en-GB" dirty="0" smtClean="0"/>
              <a:t>Usually with large bore venflon</a:t>
            </a:r>
          </a:p>
          <a:p>
            <a:pPr lvl="1"/>
            <a:r>
              <a:rPr lang="en-GB" dirty="0" smtClean="0"/>
              <a:t>Second intercostal space anteriorly, mid-clavicular line</a:t>
            </a:r>
          </a:p>
          <a:p>
            <a:pPr lvl="1"/>
            <a:r>
              <a:rPr lang="en-GB" dirty="0" smtClean="0"/>
              <a:t>Hisssssssssssss........</a:t>
            </a:r>
            <a:endParaRPr lang="en-GB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decompress10.jpg image by totalresis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7558" r="9301"/>
          <a:stretch>
            <a:fillRect/>
          </a:stretch>
        </p:blipFill>
        <p:spPr bwMode="auto">
          <a:xfrm>
            <a:off x="357158" y="0"/>
            <a:ext cx="8550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l="9306" r="9475"/>
          <a:stretch>
            <a:fillRect/>
          </a:stretch>
        </p:blipFill>
        <p:spPr bwMode="auto">
          <a:xfrm>
            <a:off x="357190" y="0"/>
            <a:ext cx="8358214" cy="68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Pleural Effusion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Common presentation of numerous diseases</a:t>
            </a:r>
          </a:p>
          <a:p>
            <a:r>
              <a:rPr lang="en-GB" dirty="0" smtClean="0"/>
              <a:t>Abnormal collection of fluid in pleural space</a:t>
            </a:r>
          </a:p>
          <a:p>
            <a:r>
              <a:rPr lang="en-GB" dirty="0" smtClean="0"/>
              <a:t>Generally divided into </a:t>
            </a:r>
            <a:r>
              <a:rPr lang="en-GB" b="1" i="1" dirty="0" smtClean="0"/>
              <a:t>Transudates</a:t>
            </a:r>
            <a:r>
              <a:rPr lang="en-GB" dirty="0" smtClean="0"/>
              <a:t> and </a:t>
            </a:r>
            <a:r>
              <a:rPr lang="en-GB" b="1" i="1" dirty="0" smtClean="0"/>
              <a:t>Exudates</a:t>
            </a:r>
            <a:r>
              <a:rPr lang="en-GB" dirty="0" smtClean="0"/>
              <a:t> for diagnostic purposes</a:t>
            </a:r>
            <a:endParaRPr lang="en-GB" b="1" i="1" dirty="0" smtClean="0"/>
          </a:p>
          <a:p>
            <a:r>
              <a:rPr lang="en-GB" dirty="0" smtClean="0"/>
              <a:t>Does not always require drainage (e.g. cardiac failure)</a:t>
            </a:r>
          </a:p>
          <a:p>
            <a:r>
              <a:rPr lang="en-GB" dirty="0" smtClean="0"/>
              <a:t>Unilateral effusions are worrying in a smoker or a patient who has had significant asbestos exposure (mesothelioma)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1317</Words>
  <Application>Microsoft Macintosh PowerPoint</Application>
  <PresentationFormat>On-screen Show (4:3)</PresentationFormat>
  <Paragraphs>381</Paragraphs>
  <Slides>68</Slides>
  <Notes>68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Clinical Aspects of Pleural Disease</vt:lpstr>
      <vt:lpstr>Learning Outcomes</vt:lpstr>
      <vt:lpstr>Pleural Anatomy</vt:lpstr>
      <vt:lpstr>Slide 4</vt:lpstr>
      <vt:lpstr>Pleural Anatomy</vt:lpstr>
      <vt:lpstr>Pleural effusions</vt:lpstr>
      <vt:lpstr>Slide 7</vt:lpstr>
      <vt:lpstr>Slide 8</vt:lpstr>
      <vt:lpstr>Pleural Effusion</vt:lpstr>
      <vt:lpstr>Diagnosing cause of effusion</vt:lpstr>
      <vt:lpstr>Analysing pleural fluid</vt:lpstr>
      <vt:lpstr>Pleural Fluid Biochemistry</vt:lpstr>
      <vt:lpstr>Analysing pleural fluid</vt:lpstr>
      <vt:lpstr>Transudate Causes</vt:lpstr>
      <vt:lpstr>Exudate causes</vt:lpstr>
      <vt:lpstr>Analysing pleural fluid</vt:lpstr>
      <vt:lpstr>Analysing pleural fluid</vt:lpstr>
      <vt:lpstr>Treatment of effusions</vt:lpstr>
      <vt:lpstr>Slide 19</vt:lpstr>
      <vt:lpstr>Slide 20</vt:lpstr>
      <vt:lpstr>Chest drains</vt:lpstr>
      <vt:lpstr>General points</vt:lpstr>
      <vt:lpstr>Types of Drain</vt:lpstr>
      <vt:lpstr>Seldinger (small bore)</vt:lpstr>
      <vt:lpstr>Large bore</vt:lpstr>
      <vt:lpstr>Don’t forget underwater seal</vt:lpstr>
      <vt:lpstr>Indications for chest drain</vt:lpstr>
      <vt:lpstr>Complications of chest drains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Asbestos-related pleural disease</vt:lpstr>
      <vt:lpstr>Spectrum of disease</vt:lpstr>
      <vt:lpstr>Asbestos</vt:lpstr>
      <vt:lpstr>Benign pleural plaques</vt:lpstr>
      <vt:lpstr>Slide 46</vt:lpstr>
      <vt:lpstr>Slide 47</vt:lpstr>
      <vt:lpstr>Benign asbestos pleural effusions</vt:lpstr>
      <vt:lpstr>Diffuse pleural thickening</vt:lpstr>
      <vt:lpstr>Slide 50</vt:lpstr>
      <vt:lpstr>Mesothelioma</vt:lpstr>
      <vt:lpstr>Mesothelioma</vt:lpstr>
      <vt:lpstr>Slide 53</vt:lpstr>
      <vt:lpstr>Slide 54</vt:lpstr>
      <vt:lpstr>pneumothorax</vt:lpstr>
      <vt:lpstr>Pneumothorax – Air in pleural space</vt:lpstr>
      <vt:lpstr>Slide 57</vt:lpstr>
      <vt:lpstr>Presentation</vt:lpstr>
      <vt:lpstr>Investigations</vt:lpstr>
      <vt:lpstr>Slide 60</vt:lpstr>
      <vt:lpstr>Management</vt:lpstr>
      <vt:lpstr>Surgical intervention</vt:lpstr>
      <vt:lpstr>Follow-up</vt:lpstr>
      <vt:lpstr>Tension Pneumothorax</vt:lpstr>
      <vt:lpstr>Slide 65</vt:lpstr>
      <vt:lpstr>Slide 66</vt:lpstr>
      <vt:lpstr>Treatment of Tension Ptx</vt:lpstr>
      <vt:lpstr>Slide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Aspects of Pleural Disease</dc:title>
  <dc:creator>Windows User</dc:creator>
  <cp:lastModifiedBy>Tom Fardon</cp:lastModifiedBy>
  <cp:revision>84</cp:revision>
  <dcterms:created xsi:type="dcterms:W3CDTF">2010-09-29T15:42:08Z</dcterms:created>
  <dcterms:modified xsi:type="dcterms:W3CDTF">2010-09-30T07:42:02Z</dcterms:modified>
</cp:coreProperties>
</file>